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1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7" r:id="rId5"/>
    <p:sldId id="256" r:id="rId6"/>
    <p:sldId id="259" r:id="rId7"/>
    <p:sldId id="257" r:id="rId8"/>
    <p:sldId id="260" r:id="rId9"/>
    <p:sldId id="270" r:id="rId10"/>
    <p:sldId id="271" r:id="rId11"/>
    <p:sldId id="278" r:id="rId12"/>
    <p:sldId id="276" r:id="rId13"/>
    <p:sldId id="273" r:id="rId14"/>
    <p:sldId id="265" r:id="rId15"/>
    <p:sldId id="266" r:id="rId16"/>
    <p:sldId id="263" r:id="rId17"/>
    <p:sldId id="268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9178F-608D-4C8B-8584-15B13B062AB7}" v="212" dt="2022-10-09T20:53:57.400"/>
    <p1510:client id="{0B33E069-C48A-4970-B859-E63D8D9A15CE}" v="152" dt="2022-10-11T14:40:40.495"/>
    <p1510:client id="{2419E9AC-E415-4234-A571-83625724FC6F}" v="155" dt="2022-10-11T15:03:56.489"/>
    <p1510:client id="{5976BFD4-FF79-4C33-B405-769126782EEC}" v="59" dt="2022-10-11T14:21:40.247"/>
    <p1510:client id="{5E0252B9-ACE0-3D17-A46B-CA1B0CDCC157}" v="48" dt="2022-10-11T15:29:11.326"/>
    <p1510:client id="{714A7591-E8A1-48BD-8C58-3E381F3F14B2}" v="32" dt="2022-10-11T13:26:50.978"/>
    <p1510:client id="{733C00FE-2FBF-4F4F-85EF-38B3873C4A0F}" v="31" dt="2022-10-10T20:28:51.479"/>
    <p1510:client id="{86A50DF0-DDAE-465F-AF45-843BF65C3B77}" v="6" dt="2022-10-10T13:41:02.330"/>
    <p1510:client id="{9677BBA6-EC59-48DB-B782-962A0383B879}" v="17" dt="2022-10-11T14:24:33.515"/>
    <p1510:client id="{A06AA567-7C79-49ED-8A58-1B4D10C9CCC9}" v="4" dt="2022-10-10T20:39:17.336"/>
    <p1510:client id="{B4D140F4-D9E4-A66D-5F75-AB72579CAA63}" v="108" dt="2022-10-11T15:24:56.080"/>
    <p1510:client id="{CBC163C3-B32A-435B-8400-79D445922FD6}" v="21" dt="2022-10-09T19:30:48.915"/>
    <p1510:client id="{CF5C1ED7-A5C2-408B-A793-96F01AC88955}" v="16" dt="2022-10-10T20:46:43.742"/>
    <p1510:client id="{E2AB2519-69E4-49D2-BD65-83AEE3150F87}" v="401" dt="2022-10-09T22:10:23.011"/>
    <p1510:client id="{EA44BDE2-C841-443D-BA66-1DFDD4960666}" v="13" dt="2022-10-10T15:09:26.329"/>
    <p1510:client id="{F9F8EF38-D2C7-47D7-BF11-8A54F0E28F64}" v="28" dt="2022-10-11T13:35:18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335" autoAdjust="0"/>
  </p:normalViewPr>
  <p:slideViewPr>
    <p:cSldViewPr snapToGrid="0">
      <p:cViewPr varScale="1">
        <p:scale>
          <a:sx n="74" d="100"/>
          <a:sy n="74" d="100"/>
        </p:scale>
        <p:origin x="19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14:24:51.1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21671 6120 16383 0 0,'-1'1'0'0'0,"-5"7"0"0"0,-9 11 0 0 0,-13 12 0 0 0,-9 11 0 0 0,-6 5 0 0 0,0-1 0 0 0,1-3 0 0 0,3-5 0 0 0,2-4 0 0 0,0 0 0 0 0,2-1 0 0 0,-1-1 0 0 0,3-1 0 0 0,2-2 0 0 0,5-3 0 0 0,6-5 0 0 0,7-6 0 0 0,6-5 0 0 0,5-5 0 0 0,3-3 0 0 0,3-1 0 0 0,1-3 0 0 0,1 0 0 0 0,2-1 0 0 0,3 1 0 0 0,3 1 0 0 0,7 0 0 0 0,7 2 0 0 0,7 5 0 0 0,7 4 0 0 0,3 4 0 0 0,-1 2 0 0 0,-2 2 0 0 0,-6-1 0 0 0,-6-1 0 0 0,-7-3 0 0 0,-6-3 0 0 0,-6-3 0 0 0,-5-2 0 0 0,-3-2 0 0 0,0 0 0 0 0,0-1 0 0 0,2 2 0 0 0,5 2 0 0 0,4 3 0 0 0,5 2 0 0 0,1 1 0 0 0,1 0 0 0 0,-4-3 0 0 0,-3-2 0 0 0,-3-3 0 0 0,-2-1 0 0 0,1-2 0 0 0,1 0 0 0 0,2 0 0 0 0,-2 1 0 0 0,-1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11T14:24:51.1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21235 6544 16383 0 0,'2'0'0'0'0,"8"0"0"0"0,18 1 0 0 0,28-1 0 0 0,38-3 0 0 0,46-10 0 0 0,48-14 0 0 0,27-14 0 0 0,6-10 0 0 0,-11-5 0 0 0,-18-5 0 0 0,-19-1 0 0 0,-23 2 0 0 0,-22 3 0 0 0,-21 8 0 0 0,-24 8 0 0 0,-22 11 0 0 0,-19 11 0 0 0,-17 7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21:46:43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17198 7471 16383 0 0,'0'-2'0'0'0,"1"-9"0"0"0,-1-23 0 0 0,0-29 0 0 0,2-24 0 0 0,4-17 0 0 0,2-6 0 0 0,3 3 0 0 0,1 6 0 0 0,2 8 0 0 0,0 8 0 0 0,-1 9 0 0 0,-1 10 0 0 0,-2 13 0 0 0,-4 14 0 0 0,-2 11 0 0 0,-2 8 0 0 0,-1 5 0 0 0,-1-2 0 0 0,0-4 0 0 0,3-6 0 0 0,1-8 0 0 0,2-5 0 0 0,-1 1 0 0 0,1 2 0 0 0,-1 9 0 0 0,-1 10 0 0 0,-1 10 0 0 0,1 8 0 0 0,1 7 0 0 0,2 4 0 0 0,3 5 0 0 0,2 1 0 0 0,6 4 0 0 0,8 4 0 0 0,9 3 0 0 0,9 3 0 0 0,7 1 0 0 0,4 3 0 0 0,3 1 0 0 0,0-1 0 0 0,0 1 0 0 0,1 0 0 0 0,-1-1 0 0 0,0-2 0 0 0,-2-2 0 0 0,-1-2 0 0 0,-4-4 0 0 0,-5-2 0 0 0,-3-1 0 0 0,-5 0 0 0 0,-4 0 0 0 0,-4-2 0 0 0,-6-1 0 0 0,-4-3 0 0 0,-6-3 0 0 0,-6-3 0 0 0,-3-3 0 0 0,-2-1 0 0 0,-1-2 0 0 0,1 0 0 0 0,0 1 0 0 0,2 0 0 0 0,1 0 0 0 0,2 2 0 0 0,2 1 0 0 0,-1 0 0 0 0,-2-1 0 0 0,-1 0 0 0 0,-1-2 0 0 0,-2-1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21:46:43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17306 6147 16383 0 0,'0'1'0'0'0,"0"1"0"0"0,0 4 0 0 0,5 10 0 0 0,12 23 0 0 0,17 38 0 0 0,22 43 0 0 0,21 44 0 0 0,17 35 0 0 0,11 25 0 0 0,3 14 0 0 0,-3-2 0 0 0,-10-14 0 0 0,-13-27 0 0 0,-16-37 0 0 0,-18-43 0 0 0,-15-37 0 0 0,-14-33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21:46:43.3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4147 10739 16383 0 0,'0'1'0'0'0,"0"1"0"0"0,0 4 0 0 0,0 7 0 0 0,0 7 0 0 0,0 6 0 0 0,0 7 0 0 0,0 2 0 0 0,0 2 0 0 0,0 0 0 0 0,0-5 0 0 0,0-4 0 0 0,0-4 0 0 0,0-6 0 0 0,0-5 0 0 0,0-4 0 0 0,0-3 0 0 0,0-2 0 0 0,0-1 0 0 0,0 0 0 0 0,0 1 0 0 0,0 1 0 0 0,0 3 0 0 0,0 5 0 0 0,0 8 0 0 0,0 6 0 0 0,-2 3 0 0 0,0-1 0 0 0,0-2 0 0 0,0-6 0 0 0,1-5 0 0 0,1-4 0 0 0,-1-3 0 0 0,1 1 0 0 0,0 2 0 0 0,0 1 0 0 0,0 1 0 0 0,0-2 0 0 0,0-2 0 0 0,1-4 0 0 0,1-2 0 0 0,3-3 0 0 0,5-2 0 0 0,11 0 0 0 0,12 0 0 0 0,11 0 0 0 0,8 1 0 0 0,2 2 0 0 0,-1 2 0 0 0,-8 0 0 0 0,-6 1 0 0 0,-7 0 0 0 0,-8-2 0 0 0,-7 0 0 0 0,-5 0 0 0 0,-4-1 0 0 0,-1 1 0 0 0,1-1 0 0 0,4 3 0 0 0,7 1 0 0 0,7 2 0 0 0,6 0 0 0 0,1 2 0 0 0,0 0 0 0 0,-3-1 0 0 0,-4-2 0 0 0,-4-1 0 0 0,-5-2 0 0 0,-4-1 0 0 0,-2 1 0 0 0,-2-2 0 0 0,2-1 0 0 0,2 1 0 0 0,3 0 0 0 0,3 0 0 0 0,3 0 0 0 0,-1-1 0 0 0,-3 2 0 0 0,-2-1 0 0 0,-5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10-09T21:46:43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4160 11547 16383 0 0,'1'-1'0'0'0,"9"-10"0"0"0,27-19 0 0 0,37-27 0 0 0,34-25 0 0 0,24-19 0 0 0,16-13 0 0 0,3-3 0 0 0,-3 3 0 0 0,-10 10 0 0 0,-8 9 0 0 0,-6 9 0 0 0,-7 9 0 0 0,-4 7 0 0 0,-4 7 0 0 0,-2 4 0 0 0,-1 3 0 0 0,-5 1 0 0 0,-6 5 0 0 0,-13 6 0 0 0,-15 8 0 0 0,-19 10 0 0 0,-15 10 0 0 0,-13 6 0 0 0,-10 4 0 0 0,-6 4 0 0 0,-3 1 0 0 0,-1 2 0 0 0,0 0 0 0 0,1-2 0 0 0,-1 1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6500D-58FF-B649-B815-4EDF4C02639A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06BDB-3090-C54A-9AE8-83BFFCF9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7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5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95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40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19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22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853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445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4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94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0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60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0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06BDB-3090-C54A-9AE8-83BFFCF969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40D7-0ACF-769B-BE42-341967272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926BD1-4B5C-D110-F0DC-B4FEEA0CB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293C8-1559-E5ED-A29F-52386D2A3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20A95-AB56-1787-B113-7649C741A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89CDA-7519-65FB-8B96-080CD61C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16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D62E-AEC0-EEE0-BC74-8D38E31E6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3F8D36-BF94-EE5C-BD5F-4EBF4DAF48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A488-8A0E-C62F-87FC-06659F10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87EA1-4FBB-D1E4-8190-C30B5740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3AC1E-2960-E730-6B59-FD4A0D1D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712984-E924-CE37-DA27-16006494C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C01E7-B004-35C8-B75A-BB3B57448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D2C59-BDE5-2F63-EB93-9490EEE60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0A4E4-57D6-9082-4C93-FBCC89AB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47DF5-2296-64F9-48F6-05B9CAA2F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6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8A667-9802-440C-36A7-0F8B6615A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25409-5049-F0D0-0BAC-BBBF77E5D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87023-45FF-618E-B8C3-35F391A4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8E305-3FF8-E616-AF2A-8662E851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6278A-33D3-D08F-428E-44FCF74A7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7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3A7F-E4EA-B59B-1976-A2DCC6FA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26EBFF-4CBB-B312-1160-958FB3EB9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3756-BC3D-80EE-1B5E-E1575520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40D3C-F00A-9529-2D7D-EDD95BAAC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17457-6BEF-461F-B2B0-736A6761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5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6DEE-0FC9-6377-EBB9-FC1D4061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FB6EB-F434-EA76-FB2E-A2D2C3EC0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89949-3DDA-577E-6F9F-CAA7E215F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8001D-1DB8-3377-ED86-C6FD222EB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86EDE-A3DA-F3FC-128B-45324BAAF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587C2-026B-9D7F-3462-248E6BCBD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0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36D7-25D0-190B-ACA2-4D8421D1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6497D-2CB8-5CD1-51BD-93C31B634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47774-E71F-D236-AA8C-2C1E3008D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53BAA-AAD5-7ED3-7E2B-5CF12D6C2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685EF1-D787-DC8A-3A56-BA674FE810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46DC3F-8348-7B2D-0179-73A38194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D5B3DA-FD80-37E7-CA2A-FA0AC4D3C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DD6F8-70BB-ED1F-B4CE-7743E0B18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1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09108-1581-4F98-F159-88783CA8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B9452-08C5-DF05-C356-5B81F8449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47373-5DFF-4815-9211-0CFEA74B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301913-D54B-FADE-5AD3-8E096F05B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9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2C9C2-6947-403F-3015-94A11299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D336C8-E514-2587-CD1C-3093EB34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A5664-4DDF-E790-9A1D-5F224200F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A0CA-0010-102E-69AF-099F717B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1E84F-40E0-2E2D-3AD5-FE63AFFB5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A6302-807D-256E-658B-8F9A09555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33A80-4A1A-CE6E-3E6D-349EB74C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85D1D-6B73-B319-256B-24887C258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02A62-1CCE-3E22-8BA0-2497C142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3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639F2-9C20-1A0A-2A00-D6CD3FC11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903D90-712F-7406-E585-7FF5DD9A8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5B8CE-6003-9A58-0587-2AEB9D31C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C8EC3-6619-FA61-BD32-1D857195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BD166-037C-3FFA-29D9-20CD6B487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E5B5A-6951-EFC3-22A4-869A4910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6A0E18-EFF3-97A6-FDF5-DAC68B20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BDF6A-5F05-6C03-F993-5357F380F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EB4-E2DA-6B78-A79D-80175C6B23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871FA-2F20-E941-9904-BDD29588AC17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35E1E-3A35-6CEF-D9EE-924C6C7A6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592B-CE08-327B-4682-4B54F949B0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0B852-EFFF-FD47-976F-3D8136FB0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customXml" Target="../ink/ink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customXml" Target="../ink/ink4.xml"/><Relationship Id="rId12" Type="http://schemas.openxmlformats.org/officeDocument/2006/relationships/customXml" Target="../ink/ink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customXml" Target="../ink/ink3.xml"/><Relationship Id="rId10" Type="http://schemas.openxmlformats.org/officeDocument/2006/relationships/customXml" Target="../ink/ink5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0286CE9-B43B-AC40-942A-7EC651B3D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4" y="-3615"/>
            <a:ext cx="12196187" cy="6865230"/>
          </a:xfrm>
          <a:prstGeom prst="rect">
            <a:avLst/>
          </a:prstGeom>
        </p:spPr>
      </p:pic>
      <p:pic>
        <p:nvPicPr>
          <p:cNvPr id="4" name="Picture 2" descr="Instructional Design Education and Support logo">
            <a:extLst>
              <a:ext uri="{FF2B5EF4-FFF2-40B4-BE49-F238E27FC236}">
                <a16:creationId xmlns:a16="http://schemas.microsoft.com/office/drawing/2014/main" id="{7D2562A2-0FA0-4BA5-D634-E217A0EAD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65" y="2099610"/>
            <a:ext cx="381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226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FDAEEC7-7EC1-2341-6B0A-6F708B805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68" b="19961"/>
          <a:stretch/>
        </p:blipFill>
        <p:spPr>
          <a:xfrm>
            <a:off x="2192898" y="2545212"/>
            <a:ext cx="7329432" cy="41297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C32F7C4-7C00-293B-1E8E-0700FBA8F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1180" y="1037393"/>
            <a:ext cx="8634153" cy="135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C473F-F615-0A77-E604-7A9683598AC8}"/>
              </a:ext>
            </a:extLst>
          </p:cNvPr>
          <p:cNvSpPr txBox="1"/>
          <p:nvPr/>
        </p:nvSpPr>
        <p:spPr>
          <a:xfrm>
            <a:off x="1089891" y="207818"/>
            <a:ext cx="1001221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+mn-lt"/>
                <a:cs typeface="+mn-lt"/>
              </a:rPr>
              <a:t>Rubric Feedback – The Student Perspective </a:t>
            </a:r>
            <a:endParaRPr lang="en-US" sz="4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1786259-9219-9627-0E07-7A262E1A2FDB}"/>
                  </a:ext>
                </a:extLst>
              </p14:cNvPr>
              <p14:cNvContentPartPr/>
              <p14:nvPr/>
            </p14:nvContentPartPr>
            <p14:xfrm>
              <a:off x="7296650" y="1923906"/>
              <a:ext cx="227793" cy="27436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1786259-9219-9627-0E07-7A262E1A2F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8685" y="1905927"/>
                <a:ext cx="263363" cy="3099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5FD7FBF-A408-632D-45C8-B91A69D33C17}"/>
                  </a:ext>
                </a:extLst>
              </p14:cNvPr>
              <p14:cNvContentPartPr/>
              <p14:nvPr/>
            </p14:nvContentPartPr>
            <p14:xfrm>
              <a:off x="7329776" y="1869295"/>
              <a:ext cx="764906" cy="209268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5FD7FBF-A408-632D-45C8-B91A69D33C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11787" y="1851347"/>
                <a:ext cx="800525" cy="244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7959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268E9F3-4666-0FE8-93BA-D421E4829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705" y="636587"/>
            <a:ext cx="2642634" cy="6035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71619C1-F25F-358E-79A9-23C2130DFA44}"/>
              </a:ext>
            </a:extLst>
          </p:cNvPr>
          <p:cNvGrpSpPr/>
          <p:nvPr/>
        </p:nvGrpSpPr>
        <p:grpSpPr>
          <a:xfrm>
            <a:off x="5017746" y="886523"/>
            <a:ext cx="3462566" cy="5535168"/>
            <a:chOff x="5114525" y="653574"/>
            <a:chExt cx="3462566" cy="5535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6" name="Picture 6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287631E9-A0F9-08C1-E2A7-96EAB4A9F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4525" y="653574"/>
              <a:ext cx="3462566" cy="553516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3306E78-0B4D-FC10-CFBF-2E7D61721A97}"/>
                    </a:ext>
                  </a:extLst>
                </p14:cNvPr>
                <p14:cNvContentPartPr/>
                <p14:nvPr/>
              </p14:nvContentPartPr>
              <p14:xfrm>
                <a:off x="7815262" y="2021528"/>
                <a:ext cx="454179" cy="490976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3306E78-0B4D-FC10-CFBF-2E7D61721A9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797282" y="2003544"/>
                  <a:ext cx="489780" cy="526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9824C51-C528-02E3-5F11-CD54CCCA5435}"/>
                    </a:ext>
                  </a:extLst>
                </p14:cNvPr>
                <p14:cNvContentPartPr/>
                <p14:nvPr/>
              </p14:nvContentPartPr>
              <p14:xfrm>
                <a:off x="7864792" y="2040254"/>
                <a:ext cx="339726" cy="768421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9824C51-C528-02E3-5F11-CD54CCCA54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46817" y="2022267"/>
                  <a:ext cx="375316" cy="8040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2CDAE8E-363E-EC74-3631-6130740A0D20}"/>
              </a:ext>
            </a:extLst>
          </p:cNvPr>
          <p:cNvGrpSpPr/>
          <p:nvPr/>
        </p:nvGrpSpPr>
        <p:grpSpPr>
          <a:xfrm>
            <a:off x="347472" y="1414424"/>
            <a:ext cx="4212336" cy="4970721"/>
            <a:chOff x="542544" y="1008024"/>
            <a:chExt cx="4212336" cy="49707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5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6FDDB0DE-CB92-4713-6858-2D0CFB436C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2544" y="1008024"/>
              <a:ext cx="4212336" cy="4970721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8A1825-5BEF-18CE-622A-85494664B8FC}"/>
                    </a:ext>
                  </a:extLst>
                </p14:cNvPr>
                <p14:cNvContentPartPr/>
                <p14:nvPr/>
              </p14:nvContentPartPr>
              <p14:xfrm>
                <a:off x="1659655" y="4387307"/>
                <a:ext cx="322732" cy="2824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8A1825-5BEF-18CE-622A-85494664B8F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41686" y="4369341"/>
                  <a:ext cx="358312" cy="3179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E29F075-C08A-D494-7299-ADAD79EC725D}"/>
                    </a:ext>
                  </a:extLst>
                </p14:cNvPr>
                <p14:cNvContentPartPr/>
                <p14:nvPr/>
              </p14:nvContentPartPr>
              <p14:xfrm>
                <a:off x="1670093" y="4076322"/>
                <a:ext cx="797541" cy="533679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E29F075-C08A-D494-7299-ADAD79EC725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52098" y="4058341"/>
                  <a:ext cx="833171" cy="569282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330FF9-DFE5-ECA2-AFF2-907A32457B30}"/>
                </a:ext>
              </a:extLst>
            </p:cNvPr>
            <p:cNvSpPr/>
            <p:nvPr/>
          </p:nvSpPr>
          <p:spPr>
            <a:xfrm>
              <a:off x="2253457" y="2269142"/>
              <a:ext cx="1085088" cy="585216"/>
            </a:xfrm>
            <a:prstGeom prst="rect">
              <a:avLst/>
            </a:prstGeom>
            <a:noFill/>
            <a:ln w="28575">
              <a:solidFill>
                <a:srgbClr val="DE12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DEF448F-4E3C-47FA-8060-340E75160376}"/>
              </a:ext>
            </a:extLst>
          </p:cNvPr>
          <p:cNvSpPr txBox="1"/>
          <p:nvPr/>
        </p:nvSpPr>
        <p:spPr>
          <a:xfrm>
            <a:off x="1088828" y="185770"/>
            <a:ext cx="1001434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+mn-lt"/>
                <a:cs typeface="+mn-lt"/>
              </a:rPr>
              <a:t>Rubric Feedback – The Faculty Perspective</a:t>
            </a:r>
            <a:endParaRPr lang="en-US" sz="4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73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6822-8928-A219-ABE4-16EE1DA52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Inline Feedback</a:t>
            </a:r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7B093F9C-9570-13C3-91CA-35E80BCD7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928" y="209080"/>
            <a:ext cx="5762445" cy="6454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208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F766170E-0699-558E-9538-B67EC6CB8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9499" y="316002"/>
            <a:ext cx="10833001" cy="6105375"/>
          </a:xfrm>
        </p:spPr>
      </p:pic>
    </p:spTree>
    <p:extLst>
      <p:ext uri="{BB962C8B-B14F-4D97-AF65-F5344CB8AC3E}">
        <p14:creationId xmlns:p14="http://schemas.microsoft.com/office/powerpoint/2010/main" val="339478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id="{EC2C87DA-F9B5-D833-DDC1-A36A99B8E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2" r="3172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AB037-06F1-2939-9401-5D836452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5400"/>
              <a:t>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39F6-0212-3E86-B10A-A1C98B8A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256142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/>
              <a:t>We asked you to imagine that you are mentoring a new faculty member and to identify the important tips you would offer about the Grades area. 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r>
              <a:rPr lang="en-US" sz="2400"/>
              <a:t>How has what you originally thought shifted based on today's presentation?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73127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63A9D4F5-088A-9F7E-7CE4-95162D797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4" y="-3615"/>
            <a:ext cx="12196187" cy="686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9F07B-C668-6A4E-12B7-E8959A6A6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0F816-2364-5715-F298-241199162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69" y="2443883"/>
            <a:ext cx="6180786" cy="3544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Blog posts 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Demos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Coffee or the Cup</a:t>
            </a:r>
          </a:p>
          <a:p>
            <a:r>
              <a:rPr lang="en-US" dirty="0">
                <a:ea typeface="+mn-lt"/>
                <a:cs typeface="+mn-lt"/>
              </a:rPr>
              <a:t>Email: IDEAS@SPCollege.edu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Website: FacultySupport.SPCollege.edu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And more…</a:t>
            </a:r>
            <a:endParaRPr lang="en-US" dirty="0">
              <a:cs typeface="Calibri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5C75246-1CDC-CBAD-E775-A3670765CF0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857586"/>
              </p:ext>
            </p:extLst>
          </p:nvPr>
        </p:nvGraphicFramePr>
        <p:xfrm>
          <a:off x="5306159" y="869324"/>
          <a:ext cx="6634437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479">
                  <a:extLst>
                    <a:ext uri="{9D8B030D-6E8A-4147-A177-3AD203B41FA5}">
                      <a16:colId xmlns:a16="http://schemas.microsoft.com/office/drawing/2014/main" val="3190401933"/>
                    </a:ext>
                  </a:extLst>
                </a:gridCol>
                <a:gridCol w="2211479">
                  <a:extLst>
                    <a:ext uri="{9D8B030D-6E8A-4147-A177-3AD203B41FA5}">
                      <a16:colId xmlns:a16="http://schemas.microsoft.com/office/drawing/2014/main" val="4141094060"/>
                    </a:ext>
                  </a:extLst>
                </a:gridCol>
                <a:gridCol w="2211479">
                  <a:extLst>
                    <a:ext uri="{9D8B030D-6E8A-4147-A177-3AD203B41FA5}">
                      <a16:colId xmlns:a16="http://schemas.microsoft.com/office/drawing/2014/main" val="3792571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Topic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Webinar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Coffee or the Cup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39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Feedback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10/11/22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10/18/22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895594"/>
                  </a:ext>
                </a:extLst>
              </a:tr>
              <a:tr h="2097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Alignment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11/1/22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11/8/22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Year-End Wrap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12/6/22 (combined)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40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Student Agency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1/24/23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1/31/23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98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Community-Building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2/21/23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2/28/23 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679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Visual Appeal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3/21/23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3/28/23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317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Accessibility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alibri"/>
                        </a:rPr>
                        <a:t>4/18/23 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alibri"/>
                        </a:rPr>
                        <a:t>4/25/23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487376"/>
                  </a:ext>
                </a:extLst>
              </a:tr>
            </a:tbl>
          </a:graphicData>
        </a:graphic>
      </p:graphicFrame>
      <p:pic>
        <p:nvPicPr>
          <p:cNvPr id="9" name="Picture 2" descr="Instructional Design Education and Support logo">
            <a:extLst>
              <a:ext uri="{FF2B5EF4-FFF2-40B4-BE49-F238E27FC236}">
                <a16:creationId xmlns:a16="http://schemas.microsoft.com/office/drawing/2014/main" id="{63F1F1C1-C0E6-F70C-BAE0-B1E15D3C8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956" y="5147894"/>
            <a:ext cx="2287065" cy="15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49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A174-0D68-7351-7350-C67C4A547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Bright IDEAS:</a:t>
            </a:r>
            <a:br>
              <a:rPr lang="en-US" dirty="0"/>
            </a:br>
            <a:r>
              <a:rPr lang="en-US" dirty="0"/>
              <a:t>Leveraging Your Grades Area to Provide Meaningful Feedback</a:t>
            </a:r>
          </a:p>
        </p:txBody>
      </p:sp>
      <p:pic>
        <p:nvPicPr>
          <p:cNvPr id="1026" name="Picture 2" descr="Instructional Design Education and Support logo">
            <a:extLst>
              <a:ext uri="{FF2B5EF4-FFF2-40B4-BE49-F238E27FC236}">
                <a16:creationId xmlns:a16="http://schemas.microsoft.com/office/drawing/2014/main" id="{B04385D5-47A2-EFB1-E10E-381888E7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34" y="3752763"/>
            <a:ext cx="38100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359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AB037-06F1-2939-9401-5D836452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133" y="1307401"/>
            <a:ext cx="5291663" cy="836295"/>
          </a:xfrm>
        </p:spPr>
        <p:txBody>
          <a:bodyPr anchor="b">
            <a:normAutofit/>
          </a:bodyPr>
          <a:lstStyle/>
          <a:p>
            <a:r>
              <a:rPr lang="en-US" sz="5400"/>
              <a:t>Think</a:t>
            </a:r>
          </a:p>
        </p:txBody>
      </p:sp>
      <p:pic>
        <p:nvPicPr>
          <p:cNvPr id="5" name="Picture 5" descr="A picture containing person, computer, indoor, computer&#10;&#10;Description automatically generated">
            <a:extLst>
              <a:ext uri="{FF2B5EF4-FFF2-40B4-BE49-F238E27FC236}">
                <a16:creationId xmlns:a16="http://schemas.microsoft.com/office/drawing/2014/main" id="{EC2C87DA-F9B5-D833-DDC1-A36A99B8E6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8" r="20438"/>
          <a:stretch/>
        </p:blipFill>
        <p:spPr>
          <a:xfrm>
            <a:off x="2" y="1587"/>
            <a:ext cx="632764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F39F6-0212-3E86-B10A-A1C98B8A1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2134" y="2614612"/>
            <a:ext cx="4377263" cy="37528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Imagine you are mentoring a new faculty member. What are the important tips you would offer about the Grades area to help your colleague guide student success?</a:t>
            </a:r>
            <a:endParaRPr lang="en-US" sz="24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5079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8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56A2E-FCA8-9E07-131D-ADBDD2C8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835" y="548640"/>
            <a:ext cx="3595678" cy="1330839"/>
          </a:xfrm>
        </p:spPr>
        <p:txBody>
          <a:bodyPr>
            <a:normAutofit/>
          </a:bodyPr>
          <a:lstStyle/>
          <a:p>
            <a:r>
              <a:rPr lang="en-US" sz="5400">
                <a:cs typeface="Calibri Light"/>
              </a:rPr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0D32-5302-7DCF-67FA-F9E95979A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14" y="1712518"/>
            <a:ext cx="4134101" cy="499593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0" i="0">
                <a:effectLst/>
                <a:latin typeface="Calibri"/>
                <a:cs typeface="Calibri"/>
              </a:rPr>
              <a:t>A well organized and informative Grades area</a:t>
            </a:r>
            <a:r>
              <a:rPr lang="en-US" sz="2400">
                <a:latin typeface="Calibri"/>
                <a:cs typeface="Calibri"/>
              </a:rPr>
              <a:t>...</a:t>
            </a:r>
          </a:p>
          <a:p>
            <a:pPr marL="0" indent="0">
              <a:buNone/>
            </a:pPr>
            <a:r>
              <a:rPr lang="en-US" sz="1800" b="1">
                <a:latin typeface="Calibri"/>
                <a:cs typeface="Calibri"/>
              </a:rPr>
              <a:t>For Students</a:t>
            </a:r>
          </a:p>
          <a:p>
            <a:pPr marL="285750" indent="-285750"/>
            <a:r>
              <a:rPr lang="en-US" sz="1800">
                <a:latin typeface="Calibri"/>
                <a:cs typeface="Calibri"/>
              </a:rPr>
              <a:t>Helps</a:t>
            </a:r>
            <a:r>
              <a:rPr lang="en-US" sz="1800" b="0" i="0">
                <a:effectLst/>
                <a:latin typeface="Calibri"/>
                <a:cs typeface="Calibri"/>
              </a:rPr>
              <a:t> students understand where they stand in the course and what they might need to improve upon.</a:t>
            </a:r>
            <a:r>
              <a:rPr lang="en-US" sz="1800">
                <a:latin typeface="Calibri"/>
                <a:cs typeface="Calibri"/>
              </a:rPr>
              <a:t> </a:t>
            </a:r>
          </a:p>
          <a:p>
            <a:pPr marL="285750" indent="-285750"/>
            <a:r>
              <a:rPr lang="en-US" sz="1800" b="0" i="0">
                <a:effectLst/>
                <a:latin typeface="Calibri"/>
                <a:cs typeface="Calibri"/>
              </a:rPr>
              <a:t>Provides clarity which reduces confusion and grade disputes</a:t>
            </a:r>
          </a:p>
          <a:p>
            <a:pPr marL="285750" indent="-285750"/>
            <a:r>
              <a:rPr lang="en-US" sz="1800">
                <a:latin typeface="Calibri"/>
                <a:cs typeface="Calibri"/>
              </a:rPr>
              <a:t>S</a:t>
            </a:r>
            <a:r>
              <a:rPr lang="en-US" sz="1800" b="0" i="0">
                <a:effectLst/>
                <a:latin typeface="Calibri"/>
                <a:cs typeface="Calibri"/>
              </a:rPr>
              <a:t>upports student agency and guides them toward success</a:t>
            </a:r>
          </a:p>
          <a:p>
            <a:pPr marL="0" indent="0">
              <a:buNone/>
            </a:pPr>
            <a:r>
              <a:rPr lang="en-US" sz="1800" b="1">
                <a:cs typeface="Calibri"/>
              </a:rPr>
              <a:t>For Faculty</a:t>
            </a:r>
          </a:p>
          <a:p>
            <a:pPr marL="285750" indent="-285750"/>
            <a:r>
              <a:rPr lang="en-US" sz="1800"/>
              <a:t>Helps faculty identify students in need easily and quickly</a:t>
            </a:r>
            <a:endParaRPr lang="en-US" sz="1800">
              <a:cs typeface="Calibri"/>
            </a:endParaRPr>
          </a:p>
          <a:p>
            <a:pPr marL="285750" indent="-285750"/>
            <a:r>
              <a:rPr lang="en-US" sz="1800">
                <a:latin typeface="Calibri"/>
                <a:cs typeface="Calibri"/>
              </a:rPr>
              <a:t>Increases efficiency and effectiveness</a:t>
            </a:r>
            <a:endParaRPr lang="en-US" sz="1800" b="0" i="0">
              <a:effectLst/>
              <a:latin typeface="Calibri"/>
              <a:cs typeface="Calibri"/>
            </a:endParaRPr>
          </a:p>
          <a:p>
            <a:pPr marL="285750" indent="-285750"/>
            <a:endParaRPr lang="en-US" sz="1800">
              <a:latin typeface="Calibri"/>
              <a:cs typeface="Calibri"/>
            </a:endParaRPr>
          </a:p>
          <a:p>
            <a:pPr marL="285750" indent="-285750"/>
            <a:endParaRPr lang="en-US" sz="18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1400">
              <a:latin typeface="Calibri"/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72CC9C3-57BB-CAB6-CECD-D3AFF1CE8C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23" r="10521" b="-2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25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1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6A1C4-EEA3-367B-F6BD-145BA08F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573024"/>
            <a:ext cx="4140014" cy="1330839"/>
          </a:xfrm>
        </p:spPr>
        <p:txBody>
          <a:bodyPr>
            <a:normAutofit/>
          </a:bodyPr>
          <a:lstStyle/>
          <a:p>
            <a:r>
              <a:rPr lang="en-US" sz="5400"/>
              <a:t>What</a:t>
            </a:r>
            <a:endParaRPr lang="en-US" sz="5400">
              <a:cs typeface="Calibri Ligh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491585-7E66-964A-DBB0-1F1597CEC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7" r="8466"/>
          <a:stretch/>
        </p:blipFill>
        <p:spPr>
          <a:xfrm>
            <a:off x="-737596" y="-731510"/>
            <a:ext cx="7639327" cy="758951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EC6E-2A94-6FCC-74FA-83BD5C3C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1901494"/>
            <a:ext cx="4444813" cy="390858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Ways to provide meaningful feedback via the Grades area </a:t>
            </a:r>
            <a:endParaRPr lang="en-US" dirty="0">
              <a:cs typeface="Calibri"/>
            </a:endParaRPr>
          </a:p>
          <a:p>
            <a:endParaRPr lang="en-US" sz="1900" dirty="0"/>
          </a:p>
          <a:p>
            <a:r>
              <a:rPr lang="en-US" sz="2000" b="1" dirty="0"/>
              <a:t>Written Feedback</a:t>
            </a:r>
            <a:r>
              <a:rPr lang="en-US" sz="2000" dirty="0"/>
              <a:t> – comments, understanding Good Job! Vs. constructive feedback, What is meaningful? 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b="1" dirty="0"/>
              <a:t>Rubric Feedback</a:t>
            </a:r>
            <a:r>
              <a:rPr lang="en-US" sz="2000" dirty="0"/>
              <a:t> – saves time if well crafted. Still provides the opportunity for personalization via comments</a:t>
            </a:r>
            <a:endParaRPr lang="en-US" sz="2000" dirty="0">
              <a:cs typeface="Calibri"/>
            </a:endParaRPr>
          </a:p>
          <a:p>
            <a:r>
              <a:rPr lang="en-US" sz="2000" b="1" dirty="0"/>
              <a:t>Inline Feedback</a:t>
            </a:r>
            <a:r>
              <a:rPr lang="en-US" sz="2000" dirty="0"/>
              <a:t> – </a:t>
            </a:r>
            <a:r>
              <a:rPr lang="en-US" sz="2000" dirty="0" err="1"/>
              <a:t>dropbox</a:t>
            </a:r>
            <a:r>
              <a:rPr lang="en-US" sz="2000" dirty="0"/>
              <a:t> assignments (annotations)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endParaRPr lang="en-US" sz="1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39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880C-DF5C-3DAE-2C83-B1ACED393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298" y="439946"/>
            <a:ext cx="5181600" cy="951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Random Order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65385-FD2D-72DA-B041-07173CD65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4014" y="439946"/>
            <a:ext cx="5181600" cy="951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Organized by Module</a:t>
            </a:r>
          </a:p>
        </p:txBody>
      </p:sp>
      <p:pic>
        <p:nvPicPr>
          <p:cNvPr id="6" name="Picture 4" descr="Table&#10;&#10;Description automatically generated">
            <a:extLst>
              <a:ext uri="{FF2B5EF4-FFF2-40B4-BE49-F238E27FC236}">
                <a16:creationId xmlns:a16="http://schemas.microsoft.com/office/drawing/2014/main" id="{F1632533-8E4F-F2F0-F728-4F1F92EEF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98" y="1391592"/>
            <a:ext cx="5809721" cy="4068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69BD95A-B80E-BEF2-4BFB-8C434257D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014" y="1456624"/>
            <a:ext cx="5517661" cy="404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661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7EB83C-65E7-2FB3-26B2-E9CCB117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7" y="811943"/>
            <a:ext cx="11721121" cy="510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04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E491585-7E66-964A-DBB0-1F1597CEC8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46A1C4-EEA3-367B-F6BD-145BA08F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02" y="578485"/>
            <a:ext cx="5516877" cy="1131816"/>
          </a:xfrm>
        </p:spPr>
        <p:txBody>
          <a:bodyPr>
            <a:normAutofit/>
          </a:bodyPr>
          <a:lstStyle/>
          <a:p>
            <a:r>
              <a:rPr lang="en-US" sz="4000" dirty="0"/>
              <a:t>Meaningful Feedback</a:t>
            </a:r>
            <a:endParaRPr lang="en-US" sz="40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AEC6E-2A94-6FCC-74FA-83BD5C3C4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49" y="1848985"/>
            <a:ext cx="5102349" cy="46693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 dirty="0">
                <a:ea typeface="+mn-lt"/>
                <a:cs typeface="+mn-lt"/>
              </a:rPr>
              <a:t>Timely</a:t>
            </a:r>
          </a:p>
          <a:p>
            <a:r>
              <a:rPr lang="en-US" sz="2200" dirty="0">
                <a:ea typeface="+mn-lt"/>
                <a:cs typeface="+mn-lt"/>
              </a:rPr>
              <a:t>Focuses on a skill or specific knowledge</a:t>
            </a:r>
          </a:p>
          <a:p>
            <a:r>
              <a:rPr lang="en-US" sz="2200" dirty="0">
                <a:ea typeface="+mn-lt"/>
                <a:cs typeface="+mn-lt"/>
              </a:rPr>
              <a:t>Instructional </a:t>
            </a:r>
          </a:p>
          <a:p>
            <a:r>
              <a:rPr lang="en-US" sz="2200" dirty="0">
                <a:ea typeface="+mn-lt"/>
                <a:cs typeface="+mn-lt"/>
              </a:rPr>
              <a:t>Cordial</a:t>
            </a:r>
          </a:p>
          <a:p>
            <a:r>
              <a:rPr lang="en-US" sz="2200" dirty="0">
                <a:ea typeface="+mn-lt"/>
                <a:cs typeface="+mn-lt"/>
              </a:rPr>
              <a:t>Actionable - understandable</a:t>
            </a:r>
            <a:endParaRPr lang="en-US" sz="2200" dirty="0">
              <a:cs typeface="Calibri" panose="020F0502020204030204"/>
            </a:endParaRPr>
          </a:p>
          <a:p>
            <a:r>
              <a:rPr lang="en-US" sz="2200" dirty="0">
                <a:ea typeface="+mn-lt"/>
                <a:cs typeface="+mn-lt"/>
              </a:rPr>
              <a:t>Sensitive to the individual needs of the student</a:t>
            </a:r>
            <a:endParaRPr lang="en-US" sz="2200" dirty="0">
              <a:cs typeface="Calibri" panose="020F0502020204030204"/>
            </a:endParaRPr>
          </a:p>
          <a:p>
            <a:r>
              <a:rPr lang="en-US" sz="2200" dirty="0">
                <a:ea typeface="+mn-lt"/>
                <a:cs typeface="+mn-lt"/>
              </a:rPr>
              <a:t>Keeps students “on target” for achievement</a:t>
            </a:r>
          </a:p>
          <a:p>
            <a:r>
              <a:rPr lang="en-US" sz="2200" dirty="0">
                <a:ea typeface="+mn-lt"/>
                <a:cs typeface="+mn-lt"/>
              </a:rPr>
              <a:t>Provides a model or example, and/or references that can assist student</a:t>
            </a:r>
            <a:endParaRPr lang="en-US" sz="22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9629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989D2F-2063-7F38-3D6A-B92EE776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9" y="948626"/>
            <a:ext cx="5329381" cy="57135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64F228-DC04-1258-EE28-2D892AA8C2D9}"/>
              </a:ext>
            </a:extLst>
          </p:cNvPr>
          <p:cNvSpPr/>
          <p:nvPr/>
        </p:nvSpPr>
        <p:spPr>
          <a:xfrm>
            <a:off x="749808" y="5420360"/>
            <a:ext cx="2493264" cy="31699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86AEE05-071C-DBB5-E976-F66893EAF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34" y="1280160"/>
            <a:ext cx="6181966" cy="48310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04BB23-2793-58C0-E67A-9A2F0DA61A39}"/>
              </a:ext>
            </a:extLst>
          </p:cNvPr>
          <p:cNvSpPr/>
          <p:nvPr/>
        </p:nvSpPr>
        <p:spPr>
          <a:xfrm>
            <a:off x="6094153" y="5323841"/>
            <a:ext cx="5811957" cy="70104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F597D-EF8D-BC56-CF96-0DB8889234FA}"/>
              </a:ext>
            </a:extLst>
          </p:cNvPr>
          <p:cNvSpPr txBox="1"/>
          <p:nvPr/>
        </p:nvSpPr>
        <p:spPr>
          <a:xfrm>
            <a:off x="2588953" y="88669"/>
            <a:ext cx="70104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>
                <a:ea typeface="+mn-lt"/>
                <a:cs typeface="+mn-lt"/>
              </a:rPr>
              <a:t>Rubric Feedback – Instructional</a:t>
            </a:r>
            <a:endParaRPr lang="en-US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1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C4EEA84316404184D4B6E300C139CD" ma:contentTypeVersion="6" ma:contentTypeDescription="Create a new document." ma:contentTypeScope="" ma:versionID="a6aeb6dfb69ef1abbd1f9f5d02d1b9df">
  <xsd:schema xmlns:xsd="http://www.w3.org/2001/XMLSchema" xmlns:xs="http://www.w3.org/2001/XMLSchema" xmlns:p="http://schemas.microsoft.com/office/2006/metadata/properties" xmlns:ns2="b3e91db2-a967-4d1a-84af-f6dcdf603743" xmlns:ns3="9f8f1155-65e4-42a8-962d-d087e866f454" targetNamespace="http://schemas.microsoft.com/office/2006/metadata/properties" ma:root="true" ma:fieldsID="48b5529f0083344ae9fd2707798e6a55" ns2:_="" ns3:_="">
    <xsd:import namespace="b3e91db2-a967-4d1a-84af-f6dcdf603743"/>
    <xsd:import namespace="9f8f1155-65e4-42a8-962d-d087e866f4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91db2-a967-4d1a-84af-f6dcdf603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f1155-65e4-42a8-962d-d087e866f4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888EBA-02F6-4AF1-86A1-5FB956343418}">
  <ds:schemaRefs>
    <ds:schemaRef ds:uri="9f8f1155-65e4-42a8-962d-d087e866f454"/>
    <ds:schemaRef ds:uri="b3e91db2-a967-4d1a-84af-f6dcdf60374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B4E2E73-8A8B-4B0A-A48E-9933EF2E911C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688DC17-B5EB-4532-9702-D12DAD9D2E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337</Words>
  <Application>Microsoft Office PowerPoint</Application>
  <PresentationFormat>Widescreen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Bright IDEAS: Leveraging Your Grades Area to Provide Meaningful Feedback</vt:lpstr>
      <vt:lpstr>Think</vt:lpstr>
      <vt:lpstr>Why?</vt:lpstr>
      <vt:lpstr>What</vt:lpstr>
      <vt:lpstr>PowerPoint Presentation</vt:lpstr>
      <vt:lpstr>PowerPoint Presentation</vt:lpstr>
      <vt:lpstr>Meaningful Feedback</vt:lpstr>
      <vt:lpstr>PowerPoint Presentation</vt:lpstr>
      <vt:lpstr>PowerPoint Presentation</vt:lpstr>
      <vt:lpstr>PowerPoint Presentation</vt:lpstr>
      <vt:lpstr>Inline Feedback</vt:lpstr>
      <vt:lpstr>PowerPoint Presentation</vt:lpstr>
      <vt:lpstr>Share</vt:lpstr>
      <vt:lpstr>Wrap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IDEAS: Leveraging Your Grades Area to Provide Meaningful Feedback</dc:title>
  <dc:creator>Nancy Munce</dc:creator>
  <cp:lastModifiedBy>Janice Thiel</cp:lastModifiedBy>
  <cp:revision>9</cp:revision>
  <dcterms:created xsi:type="dcterms:W3CDTF">2022-09-23T14:48:55Z</dcterms:created>
  <dcterms:modified xsi:type="dcterms:W3CDTF">2022-10-11T18:30:03Z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0x01010074C4EEA84316404184D4B6E300C139CD</vt:lpwstr>
  </property>
</Properties>
</file>