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3" r:id="rId5"/>
    <p:sldMasterId id="2147483676" r:id="rId6"/>
  </p:sldMasterIdLst>
  <p:notesMasterIdLst>
    <p:notesMasterId r:id="rId22"/>
  </p:notesMasterIdLst>
  <p:sldIdLst>
    <p:sldId id="275" r:id="rId7"/>
    <p:sldId id="274" r:id="rId8"/>
    <p:sldId id="276" r:id="rId9"/>
    <p:sldId id="286" r:id="rId10"/>
    <p:sldId id="287" r:id="rId11"/>
    <p:sldId id="278" r:id="rId12"/>
    <p:sldId id="295" r:id="rId13"/>
    <p:sldId id="290" r:id="rId14"/>
    <p:sldId id="279" r:id="rId15"/>
    <p:sldId id="291" r:id="rId16"/>
    <p:sldId id="283" r:id="rId17"/>
    <p:sldId id="294" r:id="rId18"/>
    <p:sldId id="289" r:id="rId19"/>
    <p:sldId id="280" r:id="rId20"/>
    <p:sldId id="282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CE8"/>
    <a:srgbClr val="7EB8E9"/>
    <a:srgbClr val="A2DDE6"/>
    <a:srgbClr val="EAA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CA1CE-93B3-4EC2-9BAE-DEA66EE68EDD}" v="3" dt="2022-12-06T15:10:13.276"/>
    <p1510:client id="{34F53DD0-29A5-4127-8C37-FDC2425DDF00}" v="37" dt="2022-12-06T18:00:08.817"/>
    <p1510:client id="{4B5C5A90-45B0-41A4-9935-9C064B5769B6}" v="14" dt="2022-12-04T20:08:27.647"/>
    <p1510:client id="{5CE5A8A9-21DA-8A40-BC8D-FC7C6D4569EC}" v="944" dt="2022-12-05T16:24:52.288"/>
    <p1510:client id="{5EB9DE79-CD6F-4F4F-B489-235BBF21424A}" v="67" dt="2022-12-05T15:43:07.029"/>
    <p1510:client id="{6F2F4AFF-1F4D-CF8D-8E63-FB665D446E6A}" v="19" dt="2022-12-05T16:56:51.483"/>
    <p1510:client id="{75921FFA-5CD3-4CA2-F488-FF30E700C971}" v="6" dt="2022-12-05T21:14:08.163"/>
    <p1510:client id="{8ED4B597-0ABB-4315-AAB2-870A37518C0D}" v="334" dt="2022-12-05T18:14:04.899"/>
    <p1510:client id="{B009B39B-4617-4B0B-BF72-88D8ECDE39E9}" v="360" dt="2022-12-06T17:05:28.011"/>
    <p1510:client id="{C4B9BEAA-3274-48D7-B054-3E962A921C7D}" v="311" dt="2022-12-05T17:04:00.936"/>
    <p1510:client id="{E53CB58A-5330-40C7-A728-829E1700C196}" v="4" dt="2022-12-06T16:23:23.552"/>
    <p1510:client id="{FDAD7311-0055-4F7F-B01A-4CA8D98F6D41}" v="76" dt="2022-12-05T15:27:48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3EEEC-B88E-4757-BC8D-DD4646D0AFE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ACF9AAE-EEB7-4431-8F9F-A96975BE2CF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Social Presence</a:t>
          </a:r>
        </a:p>
      </dgm:t>
    </dgm:pt>
    <dgm:pt modelId="{D01D6B8D-9AF0-4040-A73F-A7712DDAA433}" type="parTrans" cxnId="{A53EAFE2-5E00-46C8-818F-7E97CB18BFAE}">
      <dgm:prSet/>
      <dgm:spPr/>
      <dgm:t>
        <a:bodyPr/>
        <a:lstStyle/>
        <a:p>
          <a:endParaRPr lang="en-US"/>
        </a:p>
      </dgm:t>
    </dgm:pt>
    <dgm:pt modelId="{744E3CCC-90A9-4D28-9BE8-F3ACBAC72110}" type="sibTrans" cxnId="{A53EAFE2-5E00-46C8-818F-7E97CB18BFAE}">
      <dgm:prSet/>
      <dgm:spPr/>
      <dgm:t>
        <a:bodyPr/>
        <a:lstStyle/>
        <a:p>
          <a:endParaRPr lang="en-US"/>
        </a:p>
      </dgm:t>
    </dgm:pt>
    <dgm:pt modelId="{6F637CFC-C176-4BAB-A64D-2A10999E57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Ability to project the self socially and emotionally, thereby being perceived as “a real person” in mediated communication</a:t>
          </a:r>
        </a:p>
      </dgm:t>
    </dgm:pt>
    <dgm:pt modelId="{0D21C111-30FA-4EC9-B368-7DC19DB481F7}" type="parTrans" cxnId="{0E80535B-D00D-488C-B35F-EAE4FB6D5342}">
      <dgm:prSet/>
      <dgm:spPr/>
      <dgm:t>
        <a:bodyPr/>
        <a:lstStyle/>
        <a:p>
          <a:endParaRPr lang="en-US"/>
        </a:p>
      </dgm:t>
    </dgm:pt>
    <dgm:pt modelId="{5A1C0BE7-FB88-4A70-B8F7-A839468A9E38}" type="sibTrans" cxnId="{0E80535B-D00D-488C-B35F-EAE4FB6D5342}">
      <dgm:prSet/>
      <dgm:spPr/>
      <dgm:t>
        <a:bodyPr/>
        <a:lstStyle/>
        <a:p>
          <a:endParaRPr lang="en-US"/>
        </a:p>
      </dgm:t>
    </dgm:pt>
    <dgm:pt modelId="{25D74BEF-4A48-4F44-A45D-9AAC817638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Supports cognitive presence, facilitates critical thinking, allows learners to express themselves freely, build connections, and function as a cohesive group, leads to meaningful and engaging learning experience</a:t>
          </a:r>
        </a:p>
      </dgm:t>
    </dgm:pt>
    <dgm:pt modelId="{52807C21-2106-4A70-A3F1-BBAA577F8529}" type="parTrans" cxnId="{9E4AACC9-AC34-46FF-ADCF-6589DFF9177C}">
      <dgm:prSet/>
      <dgm:spPr/>
      <dgm:t>
        <a:bodyPr/>
        <a:lstStyle/>
        <a:p>
          <a:endParaRPr lang="en-US"/>
        </a:p>
      </dgm:t>
    </dgm:pt>
    <dgm:pt modelId="{A4730425-C161-428E-BA25-A90416635CC1}" type="sibTrans" cxnId="{9E4AACC9-AC34-46FF-ADCF-6589DFF9177C}">
      <dgm:prSet/>
      <dgm:spPr/>
      <dgm:t>
        <a:bodyPr/>
        <a:lstStyle/>
        <a:p>
          <a:endParaRPr lang="en-US"/>
        </a:p>
      </dgm:t>
    </dgm:pt>
    <dgm:pt modelId="{C79C3CAF-4B6D-43DA-815E-925A1902F8A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Teaching Presence</a:t>
          </a:r>
        </a:p>
      </dgm:t>
    </dgm:pt>
    <dgm:pt modelId="{5B5F5214-489E-4F91-886B-9F82E05402A5}" type="parTrans" cxnId="{C856E80C-8FB8-49AC-BC08-7A89EF8FAF57}">
      <dgm:prSet/>
      <dgm:spPr/>
      <dgm:t>
        <a:bodyPr/>
        <a:lstStyle/>
        <a:p>
          <a:endParaRPr lang="en-US"/>
        </a:p>
      </dgm:t>
    </dgm:pt>
    <dgm:pt modelId="{467AAC48-B640-43DD-A17D-D0B583863D9A}" type="sibTrans" cxnId="{C856E80C-8FB8-49AC-BC08-7A89EF8FAF57}">
      <dgm:prSet/>
      <dgm:spPr/>
      <dgm:t>
        <a:bodyPr/>
        <a:lstStyle/>
        <a:p>
          <a:endParaRPr lang="en-US"/>
        </a:p>
      </dgm:t>
    </dgm:pt>
    <dgm:pt modelId="{EC82859F-8815-4AA7-BD3F-94598C0CA8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Design, facilitation, and direction of the class to obtain optimal learning outcomes</a:t>
          </a:r>
        </a:p>
      </dgm:t>
    </dgm:pt>
    <dgm:pt modelId="{7E7C4655-39BD-4BE7-A745-969D2EA26B6E}" type="parTrans" cxnId="{E346D9A1-9698-4A7F-818D-CA004B50BAD3}">
      <dgm:prSet/>
      <dgm:spPr/>
      <dgm:t>
        <a:bodyPr/>
        <a:lstStyle/>
        <a:p>
          <a:endParaRPr lang="en-US"/>
        </a:p>
      </dgm:t>
    </dgm:pt>
    <dgm:pt modelId="{6EC53216-FD47-40DC-A9EA-46E75F29CCBB}" type="sibTrans" cxnId="{E346D9A1-9698-4A7F-818D-CA004B50BAD3}">
      <dgm:prSet/>
      <dgm:spPr/>
      <dgm:t>
        <a:bodyPr/>
        <a:lstStyle/>
        <a:p>
          <a:endParaRPr lang="en-US"/>
        </a:p>
      </dgm:t>
    </dgm:pt>
    <dgm:pt modelId="{D134F6A2-ED6D-401A-BF39-639DCD0402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Improve social and cognitive presence which in turn can lead to better educational outcomes</a:t>
          </a:r>
        </a:p>
      </dgm:t>
    </dgm:pt>
    <dgm:pt modelId="{8AE47199-5FCA-4B98-94AD-6A5554A15FA4}" type="parTrans" cxnId="{91FF212D-9826-46D7-9298-926956A97B62}">
      <dgm:prSet/>
      <dgm:spPr/>
      <dgm:t>
        <a:bodyPr/>
        <a:lstStyle/>
        <a:p>
          <a:endParaRPr lang="en-US"/>
        </a:p>
      </dgm:t>
    </dgm:pt>
    <dgm:pt modelId="{E7B03082-883A-4DEC-833E-F579933B8687}" type="sibTrans" cxnId="{91FF212D-9826-46D7-9298-926956A97B62}">
      <dgm:prSet/>
      <dgm:spPr/>
      <dgm:t>
        <a:bodyPr/>
        <a:lstStyle/>
        <a:p>
          <a:endParaRPr lang="en-US"/>
        </a:p>
      </dgm:t>
    </dgm:pt>
    <dgm:pt modelId="{1B0C9863-5E7F-4F8B-B583-3A9A23F19D7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Cognitive Presence</a:t>
          </a:r>
        </a:p>
      </dgm:t>
    </dgm:pt>
    <dgm:pt modelId="{B67A82E1-80C9-41EC-B2F1-DA6C94F0A47D}" type="parTrans" cxnId="{B0DA79C4-3637-4DF9-9DF1-E286048E62FC}">
      <dgm:prSet/>
      <dgm:spPr/>
      <dgm:t>
        <a:bodyPr/>
        <a:lstStyle/>
        <a:p>
          <a:endParaRPr lang="en-US"/>
        </a:p>
      </dgm:t>
    </dgm:pt>
    <dgm:pt modelId="{307BEC4E-EB95-415B-AC99-3395C0F2B524}" type="sibTrans" cxnId="{B0DA79C4-3637-4DF9-9DF1-E286048E62FC}">
      <dgm:prSet/>
      <dgm:spPr/>
      <dgm:t>
        <a:bodyPr/>
        <a:lstStyle/>
        <a:p>
          <a:endParaRPr lang="en-US"/>
        </a:p>
      </dgm:t>
    </dgm:pt>
    <dgm:pt modelId="{77928CB4-2850-43BD-856F-DB78FEFB81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Supported by a strong foundation of teaching and social presence.</a:t>
          </a:r>
        </a:p>
      </dgm:t>
    </dgm:pt>
    <dgm:pt modelId="{6F274ABD-FEC5-44D4-9F5F-664923C4A490}" type="parTrans" cxnId="{D62817AD-773D-411E-AC8C-A23DE7EAA3C2}">
      <dgm:prSet/>
      <dgm:spPr/>
      <dgm:t>
        <a:bodyPr/>
        <a:lstStyle/>
        <a:p>
          <a:endParaRPr lang="en-US"/>
        </a:p>
      </dgm:t>
    </dgm:pt>
    <dgm:pt modelId="{FF7DC5A4-6A4F-4B45-B5F2-D050A2C9FC99}" type="sibTrans" cxnId="{D62817AD-773D-411E-AC8C-A23DE7EAA3C2}">
      <dgm:prSet/>
      <dgm:spPr/>
      <dgm:t>
        <a:bodyPr/>
        <a:lstStyle/>
        <a:p>
          <a:endParaRPr lang="en-US"/>
        </a:p>
      </dgm:t>
    </dgm:pt>
    <dgm:pt modelId="{14C6297D-3237-4E7F-8B09-447251D061E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Focuses on learners’ ability to construct meaning through continuous dialog and reflection</a:t>
          </a:r>
          <a:endParaRPr lang="en-US">
            <a:latin typeface="Calibri Light" panose="020F0302020204030204"/>
          </a:endParaRPr>
        </a:p>
      </dgm:t>
    </dgm:pt>
    <dgm:pt modelId="{624AD8D7-8062-4EC2-A899-3F68BB7B4F90}" type="parTrans" cxnId="{276F669F-E972-48A6-BE78-7F84675E8AFF}">
      <dgm:prSet/>
      <dgm:spPr/>
    </dgm:pt>
    <dgm:pt modelId="{37B06676-43F0-4C63-8CA9-B760EEB37DF7}" type="sibTrans" cxnId="{276F669F-E972-48A6-BE78-7F84675E8AFF}">
      <dgm:prSet/>
      <dgm:spPr/>
    </dgm:pt>
    <dgm:pt modelId="{03584DD5-D27C-4F45-AE6D-FB867B4CED5D}" type="pres">
      <dgm:prSet presAssocID="{0E93EEEC-B88E-4757-BC8D-DD4646D0AFED}" presName="root" presStyleCnt="0">
        <dgm:presLayoutVars>
          <dgm:dir/>
          <dgm:resizeHandles val="exact"/>
        </dgm:presLayoutVars>
      </dgm:prSet>
      <dgm:spPr/>
    </dgm:pt>
    <dgm:pt modelId="{C81EE76C-2BE5-4555-A360-D3C2488F1879}" type="pres">
      <dgm:prSet presAssocID="{7ACF9AAE-EEB7-4431-8F9F-A96975BE2CF5}" presName="compNode" presStyleCnt="0"/>
      <dgm:spPr/>
    </dgm:pt>
    <dgm:pt modelId="{F860727B-FA0B-40FE-B81A-2FAD2DCCDA75}" type="pres">
      <dgm:prSet presAssocID="{7ACF9AAE-EEB7-4431-8F9F-A96975BE2CF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8E82EBF9-69BC-4003-97C6-554C10EF6668}" type="pres">
      <dgm:prSet presAssocID="{7ACF9AAE-EEB7-4431-8F9F-A96975BE2CF5}" presName="iconSpace" presStyleCnt="0"/>
      <dgm:spPr/>
    </dgm:pt>
    <dgm:pt modelId="{BC97301F-F412-4B3F-A625-83AE3AB29B56}" type="pres">
      <dgm:prSet presAssocID="{7ACF9AAE-EEB7-4431-8F9F-A96975BE2CF5}" presName="parTx" presStyleLbl="revTx" presStyleIdx="0" presStyleCnt="6">
        <dgm:presLayoutVars>
          <dgm:chMax val="0"/>
          <dgm:chPref val="0"/>
        </dgm:presLayoutVars>
      </dgm:prSet>
      <dgm:spPr/>
    </dgm:pt>
    <dgm:pt modelId="{A8BB57BE-B26D-41E7-A250-B7A7E7D4C910}" type="pres">
      <dgm:prSet presAssocID="{7ACF9AAE-EEB7-4431-8F9F-A96975BE2CF5}" presName="txSpace" presStyleCnt="0"/>
      <dgm:spPr/>
    </dgm:pt>
    <dgm:pt modelId="{C527AD15-372B-4353-8001-CA1D8C037634}" type="pres">
      <dgm:prSet presAssocID="{7ACF9AAE-EEB7-4431-8F9F-A96975BE2CF5}" presName="desTx" presStyleLbl="revTx" presStyleIdx="1" presStyleCnt="6">
        <dgm:presLayoutVars/>
      </dgm:prSet>
      <dgm:spPr/>
    </dgm:pt>
    <dgm:pt modelId="{8D74A65A-7E30-4E64-9CC5-7641BE001A8F}" type="pres">
      <dgm:prSet presAssocID="{744E3CCC-90A9-4D28-9BE8-F3ACBAC72110}" presName="sibTrans" presStyleCnt="0"/>
      <dgm:spPr/>
    </dgm:pt>
    <dgm:pt modelId="{DE7A2C5D-34E9-48BF-9C5B-D6E0DEA95372}" type="pres">
      <dgm:prSet presAssocID="{C79C3CAF-4B6D-43DA-815E-925A1902F8A1}" presName="compNode" presStyleCnt="0"/>
      <dgm:spPr/>
    </dgm:pt>
    <dgm:pt modelId="{4924D474-937A-494A-9C78-47A58E3F99B4}" type="pres">
      <dgm:prSet presAssocID="{C79C3CAF-4B6D-43DA-815E-925A1902F8A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E918E65-D2F2-462A-A1FB-F2500415C663}" type="pres">
      <dgm:prSet presAssocID="{C79C3CAF-4B6D-43DA-815E-925A1902F8A1}" presName="iconSpace" presStyleCnt="0"/>
      <dgm:spPr/>
    </dgm:pt>
    <dgm:pt modelId="{CF8A4511-2F98-4AA8-9C07-B941433B684D}" type="pres">
      <dgm:prSet presAssocID="{C79C3CAF-4B6D-43DA-815E-925A1902F8A1}" presName="parTx" presStyleLbl="revTx" presStyleIdx="2" presStyleCnt="6">
        <dgm:presLayoutVars>
          <dgm:chMax val="0"/>
          <dgm:chPref val="0"/>
        </dgm:presLayoutVars>
      </dgm:prSet>
      <dgm:spPr/>
    </dgm:pt>
    <dgm:pt modelId="{1564132B-9303-461D-84C0-9F06D9133CC5}" type="pres">
      <dgm:prSet presAssocID="{C79C3CAF-4B6D-43DA-815E-925A1902F8A1}" presName="txSpace" presStyleCnt="0"/>
      <dgm:spPr/>
    </dgm:pt>
    <dgm:pt modelId="{D3024AC9-12DB-4956-8536-E71D7DA01325}" type="pres">
      <dgm:prSet presAssocID="{C79C3CAF-4B6D-43DA-815E-925A1902F8A1}" presName="desTx" presStyleLbl="revTx" presStyleIdx="3" presStyleCnt="6">
        <dgm:presLayoutVars/>
      </dgm:prSet>
      <dgm:spPr/>
    </dgm:pt>
    <dgm:pt modelId="{F63CD425-15A4-484C-AA3B-B94818AFC732}" type="pres">
      <dgm:prSet presAssocID="{467AAC48-B640-43DD-A17D-D0B583863D9A}" presName="sibTrans" presStyleCnt="0"/>
      <dgm:spPr/>
    </dgm:pt>
    <dgm:pt modelId="{32EE7BC7-7469-4D44-B6E7-12AD9B5F87DE}" type="pres">
      <dgm:prSet presAssocID="{1B0C9863-5E7F-4F8B-B583-3A9A23F19D72}" presName="compNode" presStyleCnt="0"/>
      <dgm:spPr/>
    </dgm:pt>
    <dgm:pt modelId="{6167688A-6790-4D0C-B1D3-80D7ED0C183E}" type="pres">
      <dgm:prSet presAssocID="{1B0C9863-5E7F-4F8B-B583-3A9A23F19D7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FAE65CB8-4882-4797-9B88-B11AEA6BCB65}" type="pres">
      <dgm:prSet presAssocID="{1B0C9863-5E7F-4F8B-B583-3A9A23F19D72}" presName="iconSpace" presStyleCnt="0"/>
      <dgm:spPr/>
    </dgm:pt>
    <dgm:pt modelId="{D08666E6-BAA2-429C-BA37-C1C70BD79D44}" type="pres">
      <dgm:prSet presAssocID="{1B0C9863-5E7F-4F8B-B583-3A9A23F19D72}" presName="parTx" presStyleLbl="revTx" presStyleIdx="4" presStyleCnt="6">
        <dgm:presLayoutVars>
          <dgm:chMax val="0"/>
          <dgm:chPref val="0"/>
        </dgm:presLayoutVars>
      </dgm:prSet>
      <dgm:spPr/>
    </dgm:pt>
    <dgm:pt modelId="{53CB94BD-8356-4057-990F-FF9192475753}" type="pres">
      <dgm:prSet presAssocID="{1B0C9863-5E7F-4F8B-B583-3A9A23F19D72}" presName="txSpace" presStyleCnt="0"/>
      <dgm:spPr/>
    </dgm:pt>
    <dgm:pt modelId="{3701854D-0AFB-43C6-9B42-89E89632583C}" type="pres">
      <dgm:prSet presAssocID="{1B0C9863-5E7F-4F8B-B583-3A9A23F19D72}" presName="desTx" presStyleLbl="revTx" presStyleIdx="5" presStyleCnt="6">
        <dgm:presLayoutVars/>
      </dgm:prSet>
      <dgm:spPr/>
    </dgm:pt>
  </dgm:ptLst>
  <dgm:cxnLst>
    <dgm:cxn modelId="{C856E80C-8FB8-49AC-BC08-7A89EF8FAF57}" srcId="{0E93EEEC-B88E-4757-BC8D-DD4646D0AFED}" destId="{C79C3CAF-4B6D-43DA-815E-925A1902F8A1}" srcOrd="1" destOrd="0" parTransId="{5B5F5214-489E-4F91-886B-9F82E05402A5}" sibTransId="{467AAC48-B640-43DD-A17D-D0B583863D9A}"/>
    <dgm:cxn modelId="{943EC015-2CE5-42E8-BD25-DF24383ABEAB}" type="presOf" srcId="{77928CB4-2850-43BD-856F-DB78FEFB810F}" destId="{3701854D-0AFB-43C6-9B42-89E89632583C}" srcOrd="0" destOrd="1" presId="urn:microsoft.com/office/officeart/2018/2/layout/IconLabelDescriptionList"/>
    <dgm:cxn modelId="{3D1FE32A-9EED-4065-8BF3-0EB3D1FBD4CA}" type="presOf" srcId="{25D74BEF-4A48-4F44-A45D-9AAC81763813}" destId="{C527AD15-372B-4353-8001-CA1D8C037634}" srcOrd="0" destOrd="1" presId="urn:microsoft.com/office/officeart/2018/2/layout/IconLabelDescriptionList"/>
    <dgm:cxn modelId="{91FF212D-9826-46D7-9298-926956A97B62}" srcId="{C79C3CAF-4B6D-43DA-815E-925A1902F8A1}" destId="{D134F6A2-ED6D-401A-BF39-639DCD04020B}" srcOrd="1" destOrd="0" parTransId="{8AE47199-5FCA-4B98-94AD-6A5554A15FA4}" sibTransId="{E7B03082-883A-4DEC-833E-F579933B8687}"/>
    <dgm:cxn modelId="{4C880A3C-ECF5-4128-BE1B-43272803D557}" type="presOf" srcId="{C79C3CAF-4B6D-43DA-815E-925A1902F8A1}" destId="{CF8A4511-2F98-4AA8-9C07-B941433B684D}" srcOrd="0" destOrd="0" presId="urn:microsoft.com/office/officeart/2018/2/layout/IconLabelDescriptionList"/>
    <dgm:cxn modelId="{0E80535B-D00D-488C-B35F-EAE4FB6D5342}" srcId="{7ACF9AAE-EEB7-4431-8F9F-A96975BE2CF5}" destId="{6F637CFC-C176-4BAB-A64D-2A10999E5757}" srcOrd="0" destOrd="0" parTransId="{0D21C111-30FA-4EC9-B368-7DC19DB481F7}" sibTransId="{5A1C0BE7-FB88-4A70-B8F7-A839468A9E38}"/>
    <dgm:cxn modelId="{F760A272-E9E5-42C5-B8B2-86381513EDB4}" type="presOf" srcId="{14C6297D-3237-4E7F-8B09-447251D061EB}" destId="{3701854D-0AFB-43C6-9B42-89E89632583C}" srcOrd="0" destOrd="0" presId="urn:microsoft.com/office/officeart/2018/2/layout/IconLabelDescriptionList"/>
    <dgm:cxn modelId="{FFAB9456-610E-47BC-A3AD-4DA7D4A44C94}" type="presOf" srcId="{EC82859F-8815-4AA7-BD3F-94598C0CA864}" destId="{D3024AC9-12DB-4956-8536-E71D7DA01325}" srcOrd="0" destOrd="0" presId="urn:microsoft.com/office/officeart/2018/2/layout/IconLabelDescriptionList"/>
    <dgm:cxn modelId="{276F669F-E972-48A6-BE78-7F84675E8AFF}" srcId="{1B0C9863-5E7F-4F8B-B583-3A9A23F19D72}" destId="{14C6297D-3237-4E7F-8B09-447251D061EB}" srcOrd="0" destOrd="0" parTransId="{624AD8D7-8062-4EC2-A899-3F68BB7B4F90}" sibTransId="{37B06676-43F0-4C63-8CA9-B760EEB37DF7}"/>
    <dgm:cxn modelId="{E346D9A1-9698-4A7F-818D-CA004B50BAD3}" srcId="{C79C3CAF-4B6D-43DA-815E-925A1902F8A1}" destId="{EC82859F-8815-4AA7-BD3F-94598C0CA864}" srcOrd="0" destOrd="0" parTransId="{7E7C4655-39BD-4BE7-A745-969D2EA26B6E}" sibTransId="{6EC53216-FD47-40DC-A9EA-46E75F29CCBB}"/>
    <dgm:cxn modelId="{04534FA3-064F-4858-BD96-77EDED1A7BF1}" type="presOf" srcId="{0E93EEEC-B88E-4757-BC8D-DD4646D0AFED}" destId="{03584DD5-D27C-4F45-AE6D-FB867B4CED5D}" srcOrd="0" destOrd="0" presId="urn:microsoft.com/office/officeart/2018/2/layout/IconLabelDescriptionList"/>
    <dgm:cxn modelId="{3AFBD2A4-DB4A-4290-B9F6-0794A2B308B8}" type="presOf" srcId="{7ACF9AAE-EEB7-4431-8F9F-A96975BE2CF5}" destId="{BC97301F-F412-4B3F-A625-83AE3AB29B56}" srcOrd="0" destOrd="0" presId="urn:microsoft.com/office/officeart/2018/2/layout/IconLabelDescriptionList"/>
    <dgm:cxn modelId="{F26C06A5-311C-4C53-9E55-C17DA19305F5}" type="presOf" srcId="{1B0C9863-5E7F-4F8B-B583-3A9A23F19D72}" destId="{D08666E6-BAA2-429C-BA37-C1C70BD79D44}" srcOrd="0" destOrd="0" presId="urn:microsoft.com/office/officeart/2018/2/layout/IconLabelDescriptionList"/>
    <dgm:cxn modelId="{D62817AD-773D-411E-AC8C-A23DE7EAA3C2}" srcId="{1B0C9863-5E7F-4F8B-B583-3A9A23F19D72}" destId="{77928CB4-2850-43BD-856F-DB78FEFB810F}" srcOrd="1" destOrd="0" parTransId="{6F274ABD-FEC5-44D4-9F5F-664923C4A490}" sibTransId="{FF7DC5A4-6A4F-4B45-B5F2-D050A2C9FC99}"/>
    <dgm:cxn modelId="{E19A21B7-8E0E-44F6-ABD8-A41F963F3F3D}" type="presOf" srcId="{6F637CFC-C176-4BAB-A64D-2A10999E5757}" destId="{C527AD15-372B-4353-8001-CA1D8C037634}" srcOrd="0" destOrd="0" presId="urn:microsoft.com/office/officeart/2018/2/layout/IconLabelDescriptionList"/>
    <dgm:cxn modelId="{B0DA79C4-3637-4DF9-9DF1-E286048E62FC}" srcId="{0E93EEEC-B88E-4757-BC8D-DD4646D0AFED}" destId="{1B0C9863-5E7F-4F8B-B583-3A9A23F19D72}" srcOrd="2" destOrd="0" parTransId="{B67A82E1-80C9-41EC-B2F1-DA6C94F0A47D}" sibTransId="{307BEC4E-EB95-415B-AC99-3395C0F2B524}"/>
    <dgm:cxn modelId="{9E4AACC9-AC34-46FF-ADCF-6589DFF9177C}" srcId="{7ACF9AAE-EEB7-4431-8F9F-A96975BE2CF5}" destId="{25D74BEF-4A48-4F44-A45D-9AAC81763813}" srcOrd="1" destOrd="0" parTransId="{52807C21-2106-4A70-A3F1-BBAA577F8529}" sibTransId="{A4730425-C161-428E-BA25-A90416635CC1}"/>
    <dgm:cxn modelId="{A53EAFE2-5E00-46C8-818F-7E97CB18BFAE}" srcId="{0E93EEEC-B88E-4757-BC8D-DD4646D0AFED}" destId="{7ACF9AAE-EEB7-4431-8F9F-A96975BE2CF5}" srcOrd="0" destOrd="0" parTransId="{D01D6B8D-9AF0-4040-A73F-A7712DDAA433}" sibTransId="{744E3CCC-90A9-4D28-9BE8-F3ACBAC72110}"/>
    <dgm:cxn modelId="{14C18DF6-A09C-4CD5-A488-C49E4BE95054}" type="presOf" srcId="{D134F6A2-ED6D-401A-BF39-639DCD04020B}" destId="{D3024AC9-12DB-4956-8536-E71D7DA01325}" srcOrd="0" destOrd="1" presId="urn:microsoft.com/office/officeart/2018/2/layout/IconLabelDescriptionList"/>
    <dgm:cxn modelId="{1625650B-6E38-4932-833A-FAB301B59BA3}" type="presParOf" srcId="{03584DD5-D27C-4F45-AE6D-FB867B4CED5D}" destId="{C81EE76C-2BE5-4555-A360-D3C2488F1879}" srcOrd="0" destOrd="0" presId="urn:microsoft.com/office/officeart/2018/2/layout/IconLabelDescriptionList"/>
    <dgm:cxn modelId="{60FA2A42-C01F-43B4-8B97-9C702A836FE3}" type="presParOf" srcId="{C81EE76C-2BE5-4555-A360-D3C2488F1879}" destId="{F860727B-FA0B-40FE-B81A-2FAD2DCCDA75}" srcOrd="0" destOrd="0" presId="urn:microsoft.com/office/officeart/2018/2/layout/IconLabelDescriptionList"/>
    <dgm:cxn modelId="{DDC3FC7D-9EF9-42E2-9B3C-8DC3EDF8A787}" type="presParOf" srcId="{C81EE76C-2BE5-4555-A360-D3C2488F1879}" destId="{8E82EBF9-69BC-4003-97C6-554C10EF6668}" srcOrd="1" destOrd="0" presId="urn:microsoft.com/office/officeart/2018/2/layout/IconLabelDescriptionList"/>
    <dgm:cxn modelId="{798B8CDB-0616-4F38-92C9-41E7B249CD68}" type="presParOf" srcId="{C81EE76C-2BE5-4555-A360-D3C2488F1879}" destId="{BC97301F-F412-4B3F-A625-83AE3AB29B56}" srcOrd="2" destOrd="0" presId="urn:microsoft.com/office/officeart/2018/2/layout/IconLabelDescriptionList"/>
    <dgm:cxn modelId="{EBE4C8D0-A2CA-42B3-85FD-9DBAEAE9A32A}" type="presParOf" srcId="{C81EE76C-2BE5-4555-A360-D3C2488F1879}" destId="{A8BB57BE-B26D-41E7-A250-B7A7E7D4C910}" srcOrd="3" destOrd="0" presId="urn:microsoft.com/office/officeart/2018/2/layout/IconLabelDescriptionList"/>
    <dgm:cxn modelId="{5A4C7394-C00F-456E-BA1D-B4D93F8BE472}" type="presParOf" srcId="{C81EE76C-2BE5-4555-A360-D3C2488F1879}" destId="{C527AD15-372B-4353-8001-CA1D8C037634}" srcOrd="4" destOrd="0" presId="urn:microsoft.com/office/officeart/2018/2/layout/IconLabelDescriptionList"/>
    <dgm:cxn modelId="{DA36F37A-7C9C-43A7-845C-DA9160A6C0D4}" type="presParOf" srcId="{03584DD5-D27C-4F45-AE6D-FB867B4CED5D}" destId="{8D74A65A-7E30-4E64-9CC5-7641BE001A8F}" srcOrd="1" destOrd="0" presId="urn:microsoft.com/office/officeart/2018/2/layout/IconLabelDescriptionList"/>
    <dgm:cxn modelId="{C1BE2DB8-A867-4586-8EB2-59FFEAE14998}" type="presParOf" srcId="{03584DD5-D27C-4F45-AE6D-FB867B4CED5D}" destId="{DE7A2C5D-34E9-48BF-9C5B-D6E0DEA95372}" srcOrd="2" destOrd="0" presId="urn:microsoft.com/office/officeart/2018/2/layout/IconLabelDescriptionList"/>
    <dgm:cxn modelId="{98EC3B25-813D-478F-B0CD-B74A51F193B4}" type="presParOf" srcId="{DE7A2C5D-34E9-48BF-9C5B-D6E0DEA95372}" destId="{4924D474-937A-494A-9C78-47A58E3F99B4}" srcOrd="0" destOrd="0" presId="urn:microsoft.com/office/officeart/2018/2/layout/IconLabelDescriptionList"/>
    <dgm:cxn modelId="{AFEDD1D8-D089-42F4-BA63-34CD9327E397}" type="presParOf" srcId="{DE7A2C5D-34E9-48BF-9C5B-D6E0DEA95372}" destId="{FE918E65-D2F2-462A-A1FB-F2500415C663}" srcOrd="1" destOrd="0" presId="urn:microsoft.com/office/officeart/2018/2/layout/IconLabelDescriptionList"/>
    <dgm:cxn modelId="{030C0431-276A-4F09-B0FA-54760EF702F2}" type="presParOf" srcId="{DE7A2C5D-34E9-48BF-9C5B-D6E0DEA95372}" destId="{CF8A4511-2F98-4AA8-9C07-B941433B684D}" srcOrd="2" destOrd="0" presId="urn:microsoft.com/office/officeart/2018/2/layout/IconLabelDescriptionList"/>
    <dgm:cxn modelId="{A536B296-9D94-49E6-BAEF-D1CFB1280A0B}" type="presParOf" srcId="{DE7A2C5D-34E9-48BF-9C5B-D6E0DEA95372}" destId="{1564132B-9303-461D-84C0-9F06D9133CC5}" srcOrd="3" destOrd="0" presId="urn:microsoft.com/office/officeart/2018/2/layout/IconLabelDescriptionList"/>
    <dgm:cxn modelId="{66F551D8-1F04-4148-8BA9-17F84CD7123F}" type="presParOf" srcId="{DE7A2C5D-34E9-48BF-9C5B-D6E0DEA95372}" destId="{D3024AC9-12DB-4956-8536-E71D7DA01325}" srcOrd="4" destOrd="0" presId="urn:microsoft.com/office/officeart/2018/2/layout/IconLabelDescriptionList"/>
    <dgm:cxn modelId="{91129B4E-9215-4E76-910C-7CC2ABFBAF24}" type="presParOf" srcId="{03584DD5-D27C-4F45-AE6D-FB867B4CED5D}" destId="{F63CD425-15A4-484C-AA3B-B94818AFC732}" srcOrd="3" destOrd="0" presId="urn:microsoft.com/office/officeart/2018/2/layout/IconLabelDescriptionList"/>
    <dgm:cxn modelId="{8DB65222-98BD-4D08-9808-A7FEE4856082}" type="presParOf" srcId="{03584DD5-D27C-4F45-AE6D-FB867B4CED5D}" destId="{32EE7BC7-7469-4D44-B6E7-12AD9B5F87DE}" srcOrd="4" destOrd="0" presId="urn:microsoft.com/office/officeart/2018/2/layout/IconLabelDescriptionList"/>
    <dgm:cxn modelId="{3D7C2D0D-1BED-4CF9-84B9-72B80610BE5A}" type="presParOf" srcId="{32EE7BC7-7469-4D44-B6E7-12AD9B5F87DE}" destId="{6167688A-6790-4D0C-B1D3-80D7ED0C183E}" srcOrd="0" destOrd="0" presId="urn:microsoft.com/office/officeart/2018/2/layout/IconLabelDescriptionList"/>
    <dgm:cxn modelId="{1F171883-9A43-4A46-A42A-DF90EA0A8D5E}" type="presParOf" srcId="{32EE7BC7-7469-4D44-B6E7-12AD9B5F87DE}" destId="{FAE65CB8-4882-4797-9B88-B11AEA6BCB65}" srcOrd="1" destOrd="0" presId="urn:microsoft.com/office/officeart/2018/2/layout/IconLabelDescriptionList"/>
    <dgm:cxn modelId="{0CA3CFFE-2470-4AD7-8B36-8E739AC405E0}" type="presParOf" srcId="{32EE7BC7-7469-4D44-B6E7-12AD9B5F87DE}" destId="{D08666E6-BAA2-429C-BA37-C1C70BD79D44}" srcOrd="2" destOrd="0" presId="urn:microsoft.com/office/officeart/2018/2/layout/IconLabelDescriptionList"/>
    <dgm:cxn modelId="{75AFEC15-1652-4EAF-B165-EEA6C8AECA9E}" type="presParOf" srcId="{32EE7BC7-7469-4D44-B6E7-12AD9B5F87DE}" destId="{53CB94BD-8356-4057-990F-FF9192475753}" srcOrd="3" destOrd="0" presId="urn:microsoft.com/office/officeart/2018/2/layout/IconLabelDescriptionList"/>
    <dgm:cxn modelId="{565FEE3D-C789-449A-B795-FD2B4BC5D00B}" type="presParOf" srcId="{32EE7BC7-7469-4D44-B6E7-12AD9B5F87DE}" destId="{3701854D-0AFB-43C6-9B42-89E89632583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0727B-FA0B-40FE-B81A-2FAD2DCCDA75}">
      <dsp:nvSpPr>
        <dsp:cNvPr id="0" name=""/>
        <dsp:cNvSpPr/>
      </dsp:nvSpPr>
      <dsp:spPr>
        <a:xfrm>
          <a:off x="5527" y="0"/>
          <a:ext cx="1097489" cy="9745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7301F-F412-4B3F-A625-83AE3AB29B56}">
      <dsp:nvSpPr>
        <dsp:cNvPr id="0" name=""/>
        <dsp:cNvSpPr/>
      </dsp:nvSpPr>
      <dsp:spPr>
        <a:xfrm>
          <a:off x="5527" y="1140697"/>
          <a:ext cx="3135684" cy="41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Social Presence</a:t>
          </a:r>
        </a:p>
      </dsp:txBody>
      <dsp:txXfrm>
        <a:off x="5527" y="1140697"/>
        <a:ext cx="3135684" cy="417664"/>
      </dsp:txXfrm>
    </dsp:sp>
    <dsp:sp modelId="{C527AD15-372B-4353-8001-CA1D8C037634}">
      <dsp:nvSpPr>
        <dsp:cNvPr id="0" name=""/>
        <dsp:cNvSpPr/>
      </dsp:nvSpPr>
      <dsp:spPr>
        <a:xfrm>
          <a:off x="5527" y="1635640"/>
          <a:ext cx="3135684" cy="2715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Ability to project the self socially and emotionally, thereby being perceived as “a real person” in mediated communication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Supports cognitive presence, facilitates critical thinking, allows learners to express themselves freely, build connections, and function as a cohesive group, leads to meaningful and engaging learning experience</a:t>
          </a:r>
        </a:p>
      </dsp:txBody>
      <dsp:txXfrm>
        <a:off x="5527" y="1635640"/>
        <a:ext cx="3135684" cy="2715697"/>
      </dsp:txXfrm>
    </dsp:sp>
    <dsp:sp modelId="{4924D474-937A-494A-9C78-47A58E3F99B4}">
      <dsp:nvSpPr>
        <dsp:cNvPr id="0" name=""/>
        <dsp:cNvSpPr/>
      </dsp:nvSpPr>
      <dsp:spPr>
        <a:xfrm>
          <a:off x="3689957" y="0"/>
          <a:ext cx="1097489" cy="9745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A4511-2F98-4AA8-9C07-B941433B684D}">
      <dsp:nvSpPr>
        <dsp:cNvPr id="0" name=""/>
        <dsp:cNvSpPr/>
      </dsp:nvSpPr>
      <dsp:spPr>
        <a:xfrm>
          <a:off x="3689957" y="1140697"/>
          <a:ext cx="3135684" cy="41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Teaching Presence</a:t>
          </a:r>
        </a:p>
      </dsp:txBody>
      <dsp:txXfrm>
        <a:off x="3689957" y="1140697"/>
        <a:ext cx="3135684" cy="417664"/>
      </dsp:txXfrm>
    </dsp:sp>
    <dsp:sp modelId="{D3024AC9-12DB-4956-8536-E71D7DA01325}">
      <dsp:nvSpPr>
        <dsp:cNvPr id="0" name=""/>
        <dsp:cNvSpPr/>
      </dsp:nvSpPr>
      <dsp:spPr>
        <a:xfrm>
          <a:off x="3689957" y="1635640"/>
          <a:ext cx="3135684" cy="2715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Design, facilitation, and direction of the class to obtain optimal learning outcomes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Improve social and cognitive presence which in turn can lead to better educational outcomes</a:t>
          </a:r>
        </a:p>
      </dsp:txBody>
      <dsp:txXfrm>
        <a:off x="3689957" y="1635640"/>
        <a:ext cx="3135684" cy="2715697"/>
      </dsp:txXfrm>
    </dsp:sp>
    <dsp:sp modelId="{6167688A-6790-4D0C-B1D3-80D7ED0C183E}">
      <dsp:nvSpPr>
        <dsp:cNvPr id="0" name=""/>
        <dsp:cNvSpPr/>
      </dsp:nvSpPr>
      <dsp:spPr>
        <a:xfrm>
          <a:off x="7374387" y="0"/>
          <a:ext cx="1097489" cy="9745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666E6-BAA2-429C-BA37-C1C70BD79D44}">
      <dsp:nvSpPr>
        <dsp:cNvPr id="0" name=""/>
        <dsp:cNvSpPr/>
      </dsp:nvSpPr>
      <dsp:spPr>
        <a:xfrm>
          <a:off x="7374387" y="1140697"/>
          <a:ext cx="3135684" cy="41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Cognitive Presence</a:t>
          </a:r>
        </a:p>
      </dsp:txBody>
      <dsp:txXfrm>
        <a:off x="7374387" y="1140697"/>
        <a:ext cx="3135684" cy="417664"/>
      </dsp:txXfrm>
    </dsp:sp>
    <dsp:sp modelId="{3701854D-0AFB-43C6-9B42-89E89632583C}">
      <dsp:nvSpPr>
        <dsp:cNvPr id="0" name=""/>
        <dsp:cNvSpPr/>
      </dsp:nvSpPr>
      <dsp:spPr>
        <a:xfrm>
          <a:off x="7374387" y="1635640"/>
          <a:ext cx="3135684" cy="2715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Focuses on learners’ ability to construct meaning through continuous dialog and reflection</a:t>
          </a:r>
          <a:endParaRPr lang="en-US" sz="1700" kern="1200">
            <a:latin typeface="Calibri Light" panose="020F0302020204030204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Supported by a strong foundation of teaching and social presence.</a:t>
          </a:r>
        </a:p>
      </dsp:txBody>
      <dsp:txXfrm>
        <a:off x="7374387" y="1635640"/>
        <a:ext cx="3135684" cy="2715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DCA53-81D8-47B7-B185-F0B95DAD3434}" type="datetimeFigureOut"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D3641-DDAF-4388-9151-13BC11557E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5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wDiFdxopU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rations.du.edu/sites/default/files/2020-05/Garrison_Anderson_Archer_Critical_Inquiry_model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journals.sagepub.com/doi/full/10.1177/00472395221095169" TargetMode="External"/><Relationship Id="rId4" Type="http://schemas.openxmlformats.org/officeDocument/2006/relationships/hyperlink" Target="https://operations.du.edu/inclusive-teaching/community-inquiry-model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Wfd8DYBidDoYf-DYyzfObSOKKS0QS0lAOE4PZDQGVGQ/edit?usp=sharin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3_AWKLzzgc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support.spcollege.edu/wp-content/uploads/2022/12/Establising-Presence-Plan.docx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acultysupport.spcollege.edu/wp-content/uploads/2022/12/Establising-Presence-Plan-1.pdf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pcollege.edu/survey/34293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Wfd8DYBidDoYf-DYyzfObSOKKS0QS0lAOE4PZDQGVGQ/edit?usp=shari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ultyfocus.com/articles/online-education/online-course-delivery-and-instruction/creating-trust-in-online-educ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files.eric.ed.gov/fulltext/EJ1067482.pdf" TargetMode="External"/><Relationship Id="rId4" Type="http://schemas.openxmlformats.org/officeDocument/2006/relationships/hyperlink" Target="https://www.isetl.org/ijtlhe/pdf/IJTLHE500.pdf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ultyfocus.com/articles/online-education/online-course-delivery-and-instruction/creating-trust-in-online-educ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files.eric.ed.gov/fulltext/EJ1067482.pdf" TargetMode="External"/><Relationship Id="rId4" Type="http://schemas.openxmlformats.org/officeDocument/2006/relationships/hyperlink" Target="https://www.isetl.org/ijtlhe/pdf/IJTLHE500.pdf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1345060050046754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pcollege.hosted.panopto.com/Panopto/Pages/Viewer.aspx?id=4c4fe85e-7144-4016-a71d-af5b01263a5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Time: 1 minute – 12:30-12:31</a:t>
            </a:r>
          </a:p>
          <a:p>
            <a:r>
              <a:rPr lang="en-US">
                <a:cs typeface="Calibri"/>
              </a:rPr>
              <a:t>Speaker: Vicki</a:t>
            </a:r>
          </a:p>
          <a:p>
            <a:r>
              <a:rPr lang="en-US">
                <a:cs typeface="Calibri"/>
              </a:rPr>
              <a:t>Notes: Welcome</a:t>
            </a:r>
          </a:p>
          <a:p>
            <a:r>
              <a:rPr lang="en-US">
                <a:cs typeface="Calibri"/>
              </a:rPr>
              <a:t>Music: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"Don't Worry 'Bout a Thing" </a:t>
            </a:r>
            <a:r>
              <a:rPr lang="en-US">
                <a:hlinkClick r:id="rId3"/>
              </a:rPr>
              <a:t>https://www.youtube.com/watch?v=zywDiFdxopU</a:t>
            </a:r>
            <a:r>
              <a:rPr lang="en-US"/>
              <a:t>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06BDB-3090-C54A-9AE8-83BFFCF969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45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Time: 3 minutes – 12:54-12:57</a:t>
            </a:r>
          </a:p>
          <a:p>
            <a:r>
              <a:rPr lang="en-US"/>
              <a:t>Speaker: Janice</a:t>
            </a:r>
            <a:endParaRPr lang="en-US">
              <a:cs typeface="Calibri"/>
            </a:endParaRPr>
          </a:p>
          <a:p>
            <a:r>
              <a:rPr lang="en-US"/>
              <a:t>Notes: 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The Community of Inquiry (</a:t>
            </a:r>
            <a:r>
              <a:rPr lang="en-US" err="1"/>
              <a:t>CoI</a:t>
            </a:r>
            <a:r>
              <a:rPr lang="en-US"/>
              <a:t>) model was developed from a study (2001) consisting of three key elements: Social Presence, Teaching Presence, and Cognitive Presence. They work together to impact a student's educational experience. Research has consistently demonstrated that intersection of three presences creates a strong positive learning experience for students in the online medium of instruction. When the student has a sense of community, they understand the purpose of learning, can contribute, can connect with other students, and can feel a sense of owning their learning.</a:t>
            </a:r>
            <a:endParaRPr lang="en-US">
              <a:cs typeface="Calibri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Social:</a:t>
            </a:r>
            <a:endParaRPr lang="en-US">
              <a:cs typeface="Calibri"/>
            </a:endParaRPr>
          </a:p>
          <a:p>
            <a:r>
              <a:rPr lang="en-US"/>
              <a:t>Ability to project the self socially and emotionally, thereby being perceived as “a real person” in mediated communication.</a:t>
            </a:r>
            <a:endParaRPr lang="en-US">
              <a:cs typeface="Calibri"/>
            </a:endParaRPr>
          </a:p>
          <a:p>
            <a:r>
              <a:rPr lang="en-US"/>
              <a:t>Benefit: Supports cognitive presence, facilitates critical thinking, allows learners to express themselves freely, build connections, and function as a cohesive group, leads to meaningful and engaging learning experience</a:t>
            </a:r>
            <a:endParaRPr lang="en-US">
              <a:cs typeface="Calibri"/>
            </a:endParaRPr>
          </a:p>
          <a:p>
            <a:r>
              <a:rPr lang="en-US"/>
              <a:t>Consists of: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Communication between and with the instructor and all members of the class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Interaction with the instructor and all members of the class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Relation of a learning community throughout the term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Moves from introduction to community to camaraderie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Note: Social Presence is the main element needed before Cognitive and Teaching Presence can occur</a:t>
            </a:r>
            <a:endParaRPr lang="en-US">
              <a:cs typeface="Calibri"/>
            </a:endParaRPr>
          </a:p>
          <a:p>
            <a:r>
              <a:rPr lang="en-US"/>
              <a:t>Examples: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Ask the entire class to create welcome videos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Provide personalized, timely assignment feedback, such as media commenting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Active instructor engagement in online discussion boards; establishing presence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Encourage collaboration and exchange of ideas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Acknowledge student contributions and expertise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Establish group cohesion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Engage in supportive contact and interactions</a:t>
            </a:r>
            <a:endParaRPr lang="en-US">
              <a:cs typeface="Calibri"/>
            </a:endParaRPr>
          </a:p>
          <a:p>
            <a:r>
              <a:rPr lang="en-US"/>
              <a:t>Methods: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Welcome Note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Introduction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Communication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Blogs and Social Media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Personal Stories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Timely and Continuous Feedback</a:t>
            </a:r>
            <a:endParaRPr lang="en-US">
              <a:cs typeface="Calibri"/>
            </a:endParaRPr>
          </a:p>
          <a:p>
            <a:endParaRPr lang="en-US"/>
          </a:p>
          <a:p>
            <a:endParaRPr lang="en-US"/>
          </a:p>
          <a:p>
            <a:r>
              <a:rPr lang="en-US"/>
              <a:t>Teaching:</a:t>
            </a:r>
            <a:endParaRPr lang="en-US">
              <a:cs typeface="Calibri"/>
            </a:endParaRPr>
          </a:p>
          <a:p>
            <a:r>
              <a:rPr lang="en-US"/>
              <a:t>Design, facilitation, and direction of the class to obtain optimal learning outcomes.</a:t>
            </a:r>
            <a:endParaRPr lang="en-US">
              <a:cs typeface="Calibri"/>
            </a:endParaRPr>
          </a:p>
          <a:p>
            <a:r>
              <a:rPr lang="en-US"/>
              <a:t>Benefit: Improve social and cognitive presence which in turn can lead to better educational outcomes.</a:t>
            </a:r>
            <a:endParaRPr lang="en-US">
              <a:cs typeface="Calibri"/>
            </a:endParaRPr>
          </a:p>
          <a:p>
            <a:r>
              <a:rPr lang="en-US"/>
              <a:t>Consists of: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Instructional design, especially providing different methods of providing content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Organization of the course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Facilitation of the discussion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Moving the discussion through the four cognitive phases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Direct instruction and assisting students with questions and understanding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Note: Teaching Presence is a significant factor in student satisfaction and perceived learning</a:t>
            </a:r>
            <a:endParaRPr lang="en-US">
              <a:cs typeface="Calibri"/>
            </a:endParaRPr>
          </a:p>
          <a:p>
            <a:r>
              <a:rPr lang="en-US"/>
              <a:t>Examples: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Create a comprehensive syllabus that communicates clear expectations 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Follow best practices in module structure/organization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Ensure that your course has an intuitive navigation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Provide detailed grading rubrics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Post Canvas announcements for weekly introductions and/or wrap-ups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Engage in effective and meaningful direct instruction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Be actively involved in discussions to facilitate dialogue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Provide timely, specific feedback on student performance</a:t>
            </a:r>
            <a:endParaRPr lang="en-US">
              <a:cs typeface="Calibri"/>
            </a:endParaRPr>
          </a:p>
          <a:p>
            <a:r>
              <a:rPr lang="en-US"/>
              <a:t>Methods: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Personalization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Open office hours and regular check in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Activities to raise awareness of technology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Meetings via zoom and use of webcam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Acknowledgment and peer support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Join virtual meetings early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Clear expectations</a:t>
            </a:r>
            <a:endParaRPr lang="en-US">
              <a:cs typeface="Calibri"/>
            </a:endParaRPr>
          </a:p>
          <a:p>
            <a:endParaRPr lang="en-US"/>
          </a:p>
          <a:p>
            <a:endParaRPr lang="en-US"/>
          </a:p>
          <a:p>
            <a:r>
              <a:rPr lang="en-US"/>
              <a:t>Cognitive</a:t>
            </a:r>
            <a:endParaRPr lang="en-US">
              <a:cs typeface="Calibri"/>
            </a:endParaRPr>
          </a:p>
          <a:p>
            <a:r>
              <a:rPr lang="en-US"/>
              <a:t>Supported by a strong foundation of teaching and social presence. Focuses on learners’ ability to construct meaning through continuous dialog and reflection.</a:t>
            </a:r>
            <a:endParaRPr lang="en-US">
              <a:cs typeface="Calibri"/>
            </a:endParaRPr>
          </a:p>
          <a:p>
            <a:r>
              <a:rPr lang="en-US"/>
              <a:t>Consists of: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Motivating students to cognitively engage with course content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A four-phase process </a:t>
            </a:r>
            <a:endParaRPr lang="en-US"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US"/>
              <a:t>Triggering event such as an issue or problem</a:t>
            </a:r>
            <a:endParaRPr lang="en-US"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US"/>
              <a:t>Exploration through reflection and discussion</a:t>
            </a:r>
            <a:endParaRPr lang="en-US"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US"/>
              <a:t>Meaning construction as students discuss ideas</a:t>
            </a:r>
            <a:endParaRPr lang="en-US"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US"/>
              <a:t>Application of knowledge both in the course and outside the classroom</a:t>
            </a:r>
            <a:endParaRPr lang="en-US">
              <a:cs typeface="Calibri"/>
            </a:endParaRPr>
          </a:p>
          <a:p>
            <a:r>
              <a:rPr lang="en-US"/>
              <a:t>Examples: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Discuss and introduce effective triggering events that create a sense of puzzlement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Promote information exchange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Create opportunities to connect ideas to prior learning and other course concepts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Provide knowledge from diverse sources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Create opportunities to foster meaningful application of new knowledge</a:t>
            </a:r>
            <a:endParaRPr lang="en-US">
              <a:cs typeface="Calibri"/>
            </a:endParaRPr>
          </a:p>
          <a:p>
            <a:r>
              <a:rPr lang="en-US"/>
              <a:t>Methods: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Communication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Mix of Assignments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Team work and discussions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Clear grading rubric and expectations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Respect diversity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Make connections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Invite Feedback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Include examples</a:t>
            </a:r>
            <a:endParaRPr lang="en-US">
              <a:cs typeface="Calibri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Resources: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Critical Inquiry in a Text-Based Environment: Computer Conferencing in Higher Education: </a:t>
            </a:r>
            <a:r>
              <a:rPr lang="en-US">
                <a:hlinkClick r:id="rId3"/>
              </a:rPr>
              <a:t>https://operations.du.edu/sites/default/files/2020-05/Garrison_Anderson_Archer_Critical_Inquiry_model.pdf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r>
              <a:rPr lang="en-US"/>
              <a:t>The Community of Inquiry Model: </a:t>
            </a:r>
            <a:r>
              <a:rPr lang="en-US">
                <a:hlinkClick r:id="rId4"/>
              </a:rPr>
              <a:t>https://operations.du.edu/inclusive-teaching/community-inquiry-model</a:t>
            </a:r>
            <a:r>
              <a:rPr lang="en-US"/>
              <a:t> </a:t>
            </a:r>
          </a:p>
          <a:p>
            <a:r>
              <a:rPr lang="en-US"/>
              <a:t>Establishing Social, Cognitive, and Teaching Presence in Online Learning—A Panacea in COVID-19 Pandemic, Post Vaccine and Post Pandemic Times: </a:t>
            </a:r>
            <a:r>
              <a:rPr lang="en-US">
                <a:hlinkClick r:id="rId5"/>
              </a:rPr>
              <a:t>https://journals.sagepub.com/doi/full/10.1177/00472395221095169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endParaRPr lang="en-US"/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D3641-DDAF-4388-9151-13BC11557E4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44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Time: 10 minutes – 12:57-1:07</a:t>
            </a:r>
          </a:p>
          <a:p>
            <a:r>
              <a:rPr lang="en-US"/>
              <a:t>Speaker: Janice</a:t>
            </a:r>
            <a:endParaRPr lang="en-US">
              <a:cs typeface="Calibri"/>
            </a:endParaRPr>
          </a:p>
          <a:p>
            <a:r>
              <a:rPr lang="en-US"/>
              <a:t>Notes: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Google Doc: </a:t>
            </a:r>
            <a:r>
              <a:rPr lang="en-US">
                <a:hlinkClick r:id="rId3"/>
              </a:rPr>
              <a:t>https://docs.google.com/document/d/1Wfd8DYBidDoYf-DYyzfObSOKKS0QS0lAOE4PZDQGVGQ/edit?usp=sharing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D3641-DDAF-4388-9151-13BC11557E4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43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Time: 10 minutes – 12:57-1:07</a:t>
            </a:r>
          </a:p>
          <a:p>
            <a:r>
              <a:rPr lang="en-US"/>
              <a:t>Speaker: Janice</a:t>
            </a:r>
            <a:endParaRPr lang="en-US">
              <a:cs typeface="Calibri"/>
            </a:endParaRPr>
          </a:p>
          <a:p>
            <a:r>
              <a:rPr lang="en-US"/>
              <a:t>Notes: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D3641-DDAF-4388-9151-13BC11557E4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1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Time: 3 minutes – 1:08-1:11</a:t>
            </a:r>
          </a:p>
          <a:p>
            <a:r>
              <a:rPr lang="en-US"/>
              <a:t>Speaker: Tim</a:t>
            </a:r>
            <a:endParaRPr lang="en-US">
              <a:cs typeface="Calibri"/>
            </a:endParaRPr>
          </a:p>
          <a:p>
            <a:r>
              <a:rPr lang="en-US"/>
              <a:t>Notes: </a:t>
            </a:r>
            <a:endParaRPr lang="en-US"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We're gathering stories from students about how they've experienced "presence" in their online classes, which is how relatable, engaged, involved, etc. faculty are in the course.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What did they do?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How did that make a difference?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Video: </a:t>
            </a:r>
            <a:r>
              <a:rPr lang="en-US">
                <a:hlinkClick r:id="rId3"/>
              </a:rPr>
              <a:t>https://www.youtube.com/watch?v=i3_AWKLzzgc</a:t>
            </a:r>
            <a:r>
              <a:rPr lang="en-US"/>
              <a:t>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D3641-DDAF-4388-9151-13BC11557E4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62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Time: 3 minutes – 1:11-1:14</a:t>
            </a:r>
          </a:p>
          <a:p>
            <a:r>
              <a:rPr lang="en-US"/>
              <a:t>Speaker: Nancy</a:t>
            </a:r>
            <a:endParaRPr lang="en-US">
              <a:cs typeface="Calibri"/>
            </a:endParaRPr>
          </a:p>
          <a:p>
            <a:r>
              <a:rPr lang="en-US"/>
              <a:t>Notes: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Establishing Presence Plan document: </a:t>
            </a:r>
          </a:p>
          <a:p>
            <a:r>
              <a:rPr lang="en-US"/>
              <a:t>Word: </a:t>
            </a:r>
            <a:r>
              <a:rPr lang="en-US">
                <a:hlinkClick r:id="rId3"/>
              </a:rPr>
              <a:t>https://facultysupport.spcollege.edu/wp-content/uploads/2022/12/Establising-Presence-Plan.docx</a:t>
            </a:r>
            <a:endParaRPr lang="en-US"/>
          </a:p>
          <a:p>
            <a:r>
              <a:rPr lang="en-US"/>
              <a:t> </a:t>
            </a:r>
            <a:endParaRPr lang="en-US">
              <a:cs typeface="Calibri"/>
            </a:endParaRPr>
          </a:p>
          <a:p>
            <a:r>
              <a:rPr lang="en-US"/>
              <a:t>PDF: </a:t>
            </a:r>
            <a:r>
              <a:rPr lang="en-US">
                <a:hlinkClick r:id="rId4"/>
              </a:rPr>
              <a:t>https://facultysupport.spcollege.edu/wp-content/uploads/2022/12/Establising-Presence-Plan-1.pdf</a:t>
            </a:r>
            <a:r>
              <a:rPr lang="en-US"/>
              <a:t>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D3641-DDAF-4388-9151-13BC11557E4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16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Time: 1 minute – 1:14-1:15</a:t>
            </a:r>
          </a:p>
          <a:p>
            <a:r>
              <a:rPr lang="en-US"/>
              <a:t>Speaker: Nancy</a:t>
            </a:r>
            <a:endParaRPr lang="en-US">
              <a:cs typeface="Calibri"/>
            </a:endParaRPr>
          </a:p>
          <a:p>
            <a:r>
              <a:rPr lang="en-US"/>
              <a:t>Notes: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Copy into chat: IDEAS Event Feedback Form: </a:t>
            </a:r>
            <a:r>
              <a:rPr lang="en-US">
                <a:hlinkClick r:id="rId3"/>
              </a:rPr>
              <a:t>https://web.spcollege.edu/survey/34293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D3641-DDAF-4388-9151-13BC11557E4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8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Time: 2 minutes – 12:31-12:33</a:t>
            </a:r>
            <a:endParaRPr lang="en-US">
              <a:cs typeface="Calibri" panose="020F0502020204030204"/>
            </a:endParaRPr>
          </a:p>
          <a:p>
            <a:r>
              <a:rPr lang="en-US"/>
              <a:t>Speaker: Tim</a:t>
            </a:r>
            <a:endParaRPr lang="en-US">
              <a:cs typeface="Calibri" panose="020F0502020204030204"/>
            </a:endParaRPr>
          </a:p>
          <a:p>
            <a:r>
              <a:rPr lang="en-US"/>
              <a:t>Notes: Setting the stage, introducing presenters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06BDB-3090-C54A-9AE8-83BFFCF969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4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Time: 2 minutes – 12:33-12:35</a:t>
            </a:r>
          </a:p>
          <a:p>
            <a:r>
              <a:rPr lang="en-US"/>
              <a:t>Speaker: Tim</a:t>
            </a:r>
            <a:endParaRPr lang="en-US">
              <a:cs typeface="Calibri"/>
            </a:endParaRPr>
          </a:p>
          <a:p>
            <a:r>
              <a:rPr lang="en-US"/>
              <a:t>Notes: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D3641-DDAF-4388-9151-13BC11557E4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57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Time: 2 minutes – 12:35-12:37</a:t>
            </a:r>
          </a:p>
          <a:p>
            <a:r>
              <a:rPr lang="en-US"/>
              <a:t>Speaker: Timmy</a:t>
            </a:r>
            <a:endParaRPr lang="en-US">
              <a:cs typeface="Calibri"/>
            </a:endParaRPr>
          </a:p>
          <a:p>
            <a:r>
              <a:rPr lang="en-US"/>
              <a:t>Notes: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D3641-DDAF-4388-9151-13BC11557E4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5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Time: 10 minutes – 12:37-12:47</a:t>
            </a:r>
          </a:p>
          <a:p>
            <a:r>
              <a:rPr lang="en-US"/>
              <a:t>Speaker: Tim</a:t>
            </a:r>
            <a:endParaRPr lang="en-US">
              <a:cs typeface="Calibri"/>
            </a:endParaRPr>
          </a:p>
          <a:p>
            <a:r>
              <a:rPr lang="en-US"/>
              <a:t>Notes: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Google doc (Tim): </a:t>
            </a:r>
            <a:r>
              <a:rPr lang="en-US">
                <a:hlinkClick r:id="rId3"/>
              </a:rPr>
              <a:t>https://docs.google.com/document/d/1Wfd8DYBidDoYf-DYyzfObSOKKS0QS0lAOE4PZDQGVGQ/edit?usp=sharing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r>
              <a:rPr lang="en-US"/>
              <a:t>What types of things do instructors do to make students feel important/valuable/connected in </a:t>
            </a:r>
            <a:r>
              <a:rPr lang="en-US" b="1"/>
              <a:t>asynchronous online courses</a:t>
            </a:r>
            <a:r>
              <a:rPr lang="en-US"/>
              <a:t>?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Examples:</a:t>
            </a:r>
            <a:endParaRPr lang="en-US">
              <a:cs typeface="Calibri" panose="020F0502020204030204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Shared personal details.</a:t>
            </a:r>
            <a:endParaRPr lang="en-US">
              <a:cs typeface="Calibri" panose="020F0502020204030204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Responded to emails promptly/thoroughly.</a:t>
            </a:r>
            <a:endParaRPr lang="en-US">
              <a:cs typeface="Calibri" panose="020F0502020204030204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Fair in grading.</a:t>
            </a:r>
            <a:endParaRPr lang="en-US">
              <a:cs typeface="Calibri" panose="020F0502020204030204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Enthusiasm for subject.</a:t>
            </a:r>
            <a:endParaRPr lang="en-US">
              <a:cs typeface="Calibri" panose="020F0502020204030204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Good at teaching.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D3641-DDAF-4388-9151-13BC11557E4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62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Time: 1 minutes – 12:47-12:48</a:t>
            </a:r>
          </a:p>
          <a:p>
            <a:r>
              <a:rPr lang="en-US"/>
              <a:t>Speaker: Janice</a:t>
            </a:r>
            <a:endParaRPr lang="en-US">
              <a:cs typeface="Calibri"/>
            </a:endParaRPr>
          </a:p>
          <a:p>
            <a:r>
              <a:rPr lang="en-US"/>
              <a:t>Notes: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Resources:</a:t>
            </a:r>
          </a:p>
          <a:p>
            <a:endParaRPr lang="en-US">
              <a:cs typeface="Calibri"/>
            </a:endParaRPr>
          </a:p>
          <a:p>
            <a:r>
              <a:rPr lang="en-US"/>
              <a:t>Creating Trust in Online Education: </a:t>
            </a:r>
            <a:r>
              <a:rPr lang="en-US" u="sng">
                <a:hlinkClick r:id="rId3"/>
              </a:rPr>
              <a:t>https://www.facultyfocus.com/articles/online-education/online-course-delivery-and-instruction/creating-trust-in-online-education/</a:t>
            </a:r>
            <a:endParaRPr lang="en-US"/>
          </a:p>
          <a:p>
            <a:endParaRPr lang="en-US">
              <a:cs typeface="Calibri" panose="020F0502020204030204"/>
            </a:endParaRPr>
          </a:p>
          <a:p>
            <a:r>
              <a:rPr lang="en-US"/>
              <a:t>The Importance of Being Human: Instructors’ Personal Presence in Distance Programs: </a:t>
            </a:r>
            <a:r>
              <a:rPr lang="en-US" u="sng">
                <a:hlinkClick r:id="rId4"/>
              </a:rPr>
              <a:t>https://www.isetl.org/ijtlhe/pdf/IJTLHE500.pdf</a:t>
            </a:r>
            <a:r>
              <a:rPr lang="en-US"/>
              <a:t> 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r>
              <a:rPr lang="en-US"/>
              <a:t>Mechanizing People and Pedagogy: Establishing Social Presence in the Online Classroom </a:t>
            </a:r>
            <a:r>
              <a:rPr lang="en-US">
                <a:hlinkClick r:id="rId5"/>
              </a:rPr>
              <a:t>https://files.eric.ed.gov/fulltext/EJ1067482.pdf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D3641-DDAF-4388-9151-13BC11557E4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52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Time: 1 minutes – 12:48-12:49</a:t>
            </a:r>
          </a:p>
          <a:p>
            <a:r>
              <a:rPr lang="en-US"/>
              <a:t>Speaker: Janice</a:t>
            </a:r>
            <a:endParaRPr lang="en-US">
              <a:cs typeface="Calibri"/>
            </a:endParaRPr>
          </a:p>
          <a:p>
            <a:r>
              <a:rPr lang="en-US"/>
              <a:t>Notes: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Resources:</a:t>
            </a:r>
          </a:p>
          <a:p>
            <a:endParaRPr lang="en-US">
              <a:cs typeface="Calibri"/>
            </a:endParaRPr>
          </a:p>
          <a:p>
            <a:r>
              <a:rPr lang="en-US"/>
              <a:t>Creating Trust in Online Education: </a:t>
            </a:r>
            <a:r>
              <a:rPr lang="en-US" u="sng">
                <a:hlinkClick r:id="rId3"/>
              </a:rPr>
              <a:t>https://www.facultyfocus.com/articles/online-education/online-course-delivery-and-instruction/creating-trust-in-online-education/</a:t>
            </a:r>
            <a:endParaRPr lang="en-US"/>
          </a:p>
          <a:p>
            <a:endParaRPr lang="en-US">
              <a:cs typeface="Calibri" panose="020F0502020204030204"/>
            </a:endParaRPr>
          </a:p>
          <a:p>
            <a:r>
              <a:rPr lang="en-US"/>
              <a:t>The Importance of Being Human: Instructors’ Personal Presence in Distance Programs: </a:t>
            </a:r>
            <a:r>
              <a:rPr lang="en-US" u="sng">
                <a:hlinkClick r:id="rId4"/>
              </a:rPr>
              <a:t>https://www.isetl.org/ijtlhe/pdf/IJTLHE500.pdf</a:t>
            </a:r>
            <a:r>
              <a:rPr lang="en-US"/>
              <a:t> 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r>
              <a:rPr lang="en-US"/>
              <a:t>Mechanizing People and Pedagogy: Establishing Social Presence in the Online Classroom </a:t>
            </a:r>
            <a:r>
              <a:rPr lang="en-US">
                <a:hlinkClick r:id="rId5"/>
              </a:rPr>
              <a:t>https://files.eric.ed.gov/fulltext/EJ1067482.pdf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D3641-DDAF-4388-9151-13BC11557E4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Time: 2 minutes – 12:49-12:51</a:t>
            </a:r>
          </a:p>
          <a:p>
            <a:r>
              <a:rPr lang="en-US"/>
              <a:t>Speaker: Ashley</a:t>
            </a:r>
            <a:endParaRPr lang="en-US">
              <a:cs typeface="Calibri"/>
            </a:endParaRPr>
          </a:p>
          <a:p>
            <a:r>
              <a:rPr lang="en-US"/>
              <a:t>Notes: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Resources:</a:t>
            </a:r>
          </a:p>
          <a:p>
            <a:endParaRPr lang="en-US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Presence in Teaching: </a:t>
            </a:r>
            <a:r>
              <a:rPr lang="en-US">
                <a:hlinkClick r:id="rId3"/>
              </a:rPr>
              <a:t>https://www.tandfonline.com/doi/full/10.1080/13450600500467548</a:t>
            </a:r>
            <a:endParaRPr lang="en-US" u="sng"/>
          </a:p>
          <a:p>
            <a:endParaRPr lang="en-US">
              <a:cs typeface="Calibri" panose="020F0502020204030204"/>
            </a:endParaRPr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D3641-DDAF-4388-9151-13BC11557E4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7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Time: 3 minutes – 12:51-12:54</a:t>
            </a:r>
          </a:p>
          <a:p>
            <a:r>
              <a:rPr lang="en-US"/>
              <a:t>Speaker: Ashley</a:t>
            </a:r>
            <a:endParaRPr lang="en-US">
              <a:cs typeface="Calibri"/>
            </a:endParaRPr>
          </a:p>
          <a:p>
            <a:r>
              <a:rPr lang="en-US"/>
              <a:t>Notes: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hlinkClick r:id="rId3"/>
              </a:rPr>
              <a:t>https://spcollege.hosted.panopto.com/Panopto/Pages/Viewer.aspx?id=4c4fe85e-7144-4016-a71d-af5b01263a5e</a:t>
            </a:r>
            <a:r>
              <a:rPr lang="en-US"/>
              <a:t>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D3641-DDAF-4388-9151-13BC11557E4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9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40D7-0ACF-769B-BE42-341967272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26BD1-4B5C-D110-F0DC-B4FEEA0CB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293C8-1559-E5ED-A29F-52386D2A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0A95-AB56-1787-B113-7649C741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89CDA-7519-65FB-8B96-080CD61C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1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D62E-AEC0-EEE0-BC74-8D38E31E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F8D36-BF94-EE5C-BD5F-4EBF4DAF4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3A488-8A0E-C62F-87FC-06659F1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87EA1-4FBB-D1E4-8190-C30B5740E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3AC1E-2960-E730-6B59-FD4A0D1D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712984-E924-CE37-DA27-16006494C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C01E7-B004-35C8-B75A-BB3B57448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D2C59-BDE5-2F63-EB93-9490EEE6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0A4E4-57D6-9082-4C93-FBCC89AB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47DF5-2296-64F9-48F6-05B9CAA2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62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13538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FB2F2C-9238-4D45-94A7-5C35D93D1392}"/>
              </a:ext>
            </a:extLst>
          </p:cNvPr>
          <p:cNvGrpSpPr/>
          <p:nvPr userDrawn="1"/>
        </p:nvGrpSpPr>
        <p:grpSpPr>
          <a:xfrm>
            <a:off x="12578642" y="2"/>
            <a:ext cx="2192063" cy="1816099"/>
            <a:chOff x="9433981" y="1"/>
            <a:chExt cx="1644047" cy="1816099"/>
          </a:xfrm>
        </p:grpSpPr>
        <p:sp>
          <p:nvSpPr>
            <p:cNvPr id="7" name="Rectangle: Folded Corner 6">
              <a:extLst>
                <a:ext uri="{FF2B5EF4-FFF2-40B4-BE49-F238E27FC236}">
                  <a16:creationId xmlns:a16="http://schemas.microsoft.com/office/drawing/2014/main" id="{A21EA9FF-346A-4403-99E1-6330E0E642DA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2">
                      <a:lumMod val="50000"/>
                    </a:schemeClr>
                  </a:solidFill>
                </a:rPr>
                <a:t>(*Only available to Microsoft 365 subscribers)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2EC167-F9B1-4085-86E7-C378D6346E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921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13538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BC2BD7-7C99-476A-824B-34AEACBE09E4}"/>
              </a:ext>
            </a:extLst>
          </p:cNvPr>
          <p:cNvGrpSpPr/>
          <p:nvPr userDrawn="1"/>
        </p:nvGrpSpPr>
        <p:grpSpPr>
          <a:xfrm>
            <a:off x="12578642" y="2"/>
            <a:ext cx="2192063" cy="1816099"/>
            <a:chOff x="9433981" y="1"/>
            <a:chExt cx="1644047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2">
                      <a:lumMod val="50000"/>
                    </a:schemeClr>
                  </a:solidFill>
                </a:rPr>
                <a:t>(*Only available to Microsoft 365 subscribers)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388A6D-F2E7-41F0-830B-6957780585C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69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A667-9802-440C-36A7-0F8B6615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25409-5049-F0D0-0BAC-BBBF77E5D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87023-45FF-618E-B8C3-35F391A4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8E305-3FF8-E616-AF2A-8662E851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6278A-33D3-D08F-428E-44FCF74A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7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3A7F-E4EA-B59B-1976-A2DCC6FA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6EBFF-4CBB-B312-1160-958FB3EB9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3756-BC3D-80EE-1B5E-E1575520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40D3C-F00A-9529-2D7D-EDD95BAA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17457-6BEF-461F-B2B0-736A6761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5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6DEE-0FC9-6377-EBB9-FC1D4061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FB6EB-F434-EA76-FB2E-A2D2C3EC0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89949-3DDA-577E-6F9F-CAA7E215F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8001D-1DB8-3377-ED86-C6FD222E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86EDE-A3DA-F3FC-128B-45324BAA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587C2-026B-9D7F-3462-248E6BCB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0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36D7-25D0-190B-ACA2-4D8421D1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6497D-2CB8-5CD1-51BD-93C31B634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47774-E71F-D236-AA8C-2C1E3008D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53BAA-AAD5-7ED3-7E2B-5CF12D6C2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85EF1-D787-DC8A-3A56-BA674FE81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46DC3F-8348-7B2D-0179-73A38194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D5B3DA-FD80-37E7-CA2A-FA0AC4D3C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7DD6F8-70BB-ED1F-B4CE-7743E0B1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1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9108-1581-4F98-F159-88783CA8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B9452-08C5-DF05-C356-5B81F844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47373-5DFF-4815-9211-0CFEA74B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01913-D54B-FADE-5AD3-8E096F05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2C9C2-6947-403F-3015-94A11299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336C8-E514-2587-CD1C-3093EB34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A5664-4DDF-E790-9A1D-5F224200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A0CA-0010-102E-69AF-099F717B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1E84F-40E0-2E2D-3AD5-FE63AFFB5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A6302-807D-256E-658B-8F9A09555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33A80-4A1A-CE6E-3E6D-349EB74C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85D1D-6B73-B319-256B-24887C25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02A62-1CCE-3E22-8BA0-2497C142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3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39F2-9C20-1A0A-2A00-D6CD3FC1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903D90-712F-7406-E585-7FF5DD9A8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5B8CE-6003-9A58-0587-2AEB9D31C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C8EC3-6619-FA61-BD32-1D857195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BD166-037C-3FFA-29D9-20CD6B48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E5B5A-6951-EFC3-22A4-869A4910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1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6A0E18-EFF3-97A6-FDF5-DAC68B20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BDF6A-5F05-6C03-F993-5357F380F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6BEB4-E2DA-6B78-A79D-80175C6B2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71FA-2F20-E941-9904-BDD29588AC1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35E1E-3A35-6CEF-D9EE-924C6C7A6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3592B-CE08-327B-4682-4B54F949B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-118531" y="6959601"/>
            <a:ext cx="16594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3" y="-73804"/>
            <a:ext cx="1977373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743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561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65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3" y="-73804"/>
            <a:ext cx="1977373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743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561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1" y="6959601"/>
            <a:ext cx="16594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0551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edpsych.commons.gc.cuny.edu/2020/04/05/online-teaching-resources/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0286CE9-B43B-AC40-942A-7EC651B3D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94" y="-3615"/>
            <a:ext cx="12196187" cy="6865230"/>
          </a:xfrm>
          <a:prstGeom prst="rect">
            <a:avLst/>
          </a:prstGeom>
        </p:spPr>
      </p:pic>
      <p:pic>
        <p:nvPicPr>
          <p:cNvPr id="4" name="Picture 2" descr="Instructional Design Education and Support logo">
            <a:extLst>
              <a:ext uri="{FF2B5EF4-FFF2-40B4-BE49-F238E27FC236}">
                <a16:creationId xmlns:a16="http://schemas.microsoft.com/office/drawing/2014/main" id="{7D2562A2-0FA0-4BA5-D634-E217A0EA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65" y="2099610"/>
            <a:ext cx="38100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240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16549-EA8F-85AC-6028-1DF34E45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>
                <a:cs typeface="Calibri Light"/>
              </a:rPr>
              <a:t>Community of Inquiry</a:t>
            </a:r>
            <a:endParaRPr lang="en-US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6FBF98-1677-3F1F-8B7A-FE97DA867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4194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5086888-E408-BE51-928E-32E3B5663A72}"/>
              </a:ext>
            </a:extLst>
          </p:cNvPr>
          <p:cNvSpPr txBox="1"/>
          <p:nvPr/>
        </p:nvSpPr>
        <p:spPr>
          <a:xfrm>
            <a:off x="4327584" y="6326036"/>
            <a:ext cx="78644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(</a:t>
            </a:r>
            <a:r>
              <a:rPr lang="en-US">
                <a:ea typeface="+mn-lt"/>
                <a:cs typeface="+mn-lt"/>
              </a:rPr>
              <a:t>DU Office of Teaching &amp; Learning, 2022; </a:t>
            </a:r>
            <a:r>
              <a:rPr lang="en-US">
                <a:cs typeface="Calibri"/>
              </a:rPr>
              <a:t>Garrison et al., 2000; Singh et al., 2022</a:t>
            </a:r>
            <a:r>
              <a:rPr lang="en-US">
                <a:ea typeface="+mn-lt"/>
                <a:cs typeface="+mn-lt"/>
              </a:rPr>
              <a:t>)</a:t>
            </a:r>
            <a:endParaRPr lang="en-US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95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26B8AC4-63B9-6D4F-6F84-F71030C8D8CB}"/>
              </a:ext>
            </a:extLst>
          </p:cNvPr>
          <p:cNvSpPr/>
          <p:nvPr/>
        </p:nvSpPr>
        <p:spPr>
          <a:xfrm>
            <a:off x="113602" y="762607"/>
            <a:ext cx="4074866" cy="38918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>
                <a:solidFill>
                  <a:schemeClr val="tx1"/>
                </a:solidFill>
                <a:cs typeface="Calibri"/>
              </a:rPr>
              <a:t>Introductory video from instructor</a:t>
            </a:r>
          </a:p>
          <a:p>
            <a:r>
              <a:rPr lang="en-US">
                <a:solidFill>
                  <a:schemeClr val="tx1"/>
                </a:solidFill>
                <a:cs typeface="Calibri"/>
              </a:rPr>
              <a:t>Check-in emails to see how we’re doing in the class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  <a:cs typeface="Calibri"/>
              </a:rPr>
              <a:t>Weekly welcome emails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  <a:cs typeface="Calibri"/>
              </a:rPr>
              <a:t>Instructor shares personal background and encourages students to share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  <a:cs typeface="Calibri"/>
              </a:rPr>
              <a:t>Personal feedback and compliments</a:t>
            </a: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B7AC9-C9EC-0B32-5C9C-459A23B3D951}"/>
              </a:ext>
            </a:extLst>
          </p:cNvPr>
          <p:cNvSpPr/>
          <p:nvPr/>
        </p:nvSpPr>
        <p:spPr>
          <a:xfrm>
            <a:off x="8031474" y="766657"/>
            <a:ext cx="4072437" cy="39574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>
                <a:solidFill>
                  <a:schemeClr val="tx1"/>
                </a:solidFill>
                <a:cs typeface="Calibri"/>
              </a:rPr>
              <a:t>Asks for feedback about the course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  <a:cs typeface="Calibri"/>
              </a:rPr>
              <a:t>Comments about how feedback on this assignment might be useful in their future careers</a:t>
            </a:r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8ADCA4-EC83-F922-C5E9-AFD7E8BED78D}"/>
              </a:ext>
            </a:extLst>
          </p:cNvPr>
          <p:cNvSpPr/>
          <p:nvPr/>
        </p:nvSpPr>
        <p:spPr>
          <a:xfrm>
            <a:off x="4009865" y="2574154"/>
            <a:ext cx="4175507" cy="416497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>
                <a:solidFill>
                  <a:schemeClr val="tx1"/>
                </a:solidFill>
                <a:cs typeface="Calibri"/>
              </a:rPr>
              <a:t>High quality videos with the instructor presenting the material</a:t>
            </a:r>
          </a:p>
          <a:p>
            <a:r>
              <a:rPr lang="en-US">
                <a:solidFill>
                  <a:schemeClr val="tx1"/>
                </a:solidFill>
                <a:cs typeface="Calibri"/>
              </a:rPr>
              <a:t>Personal feedback on assignments</a:t>
            </a:r>
          </a:p>
          <a:p>
            <a:r>
              <a:rPr lang="en-US">
                <a:solidFill>
                  <a:schemeClr val="tx1"/>
                </a:solidFill>
                <a:cs typeface="Calibri"/>
              </a:rPr>
              <a:t>Well organized course layout</a:t>
            </a:r>
          </a:p>
          <a:p>
            <a:r>
              <a:rPr lang="en-US">
                <a:solidFill>
                  <a:schemeClr val="tx1"/>
                </a:solidFill>
                <a:cs typeface="Calibri"/>
              </a:rPr>
              <a:t>Timely communication</a:t>
            </a:r>
          </a:p>
          <a:p>
            <a:r>
              <a:rPr lang="en-US">
                <a:solidFill>
                  <a:schemeClr val="tx1"/>
                </a:solidFill>
                <a:cs typeface="Calibri"/>
              </a:rPr>
              <a:t>Give students phone number</a:t>
            </a:r>
          </a:p>
          <a:p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D9D31A-FC07-2FFB-5967-E4FB6F953282}"/>
              </a:ext>
            </a:extLst>
          </p:cNvPr>
          <p:cNvSpPr txBox="1"/>
          <p:nvPr/>
        </p:nvSpPr>
        <p:spPr>
          <a:xfrm>
            <a:off x="860700" y="85312"/>
            <a:ext cx="256649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/>
              </a:rPr>
              <a:t>Social</a:t>
            </a:r>
            <a:endParaRPr lang="en-US">
              <a:cs typeface="Calibri"/>
            </a:endParaRPr>
          </a:p>
          <a:p>
            <a:pPr algn="ctr"/>
            <a:r>
              <a:rPr lang="en-US" b="1">
                <a:cs typeface="Calibri"/>
              </a:rPr>
              <a:t>(Human Connections)</a:t>
            </a:r>
            <a:endParaRPr lang="en-US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D9545-E80B-D88A-2195-ABE133F42E77}"/>
              </a:ext>
            </a:extLst>
          </p:cNvPr>
          <p:cNvSpPr txBox="1"/>
          <p:nvPr/>
        </p:nvSpPr>
        <p:spPr>
          <a:xfrm>
            <a:off x="4822677" y="1870171"/>
            <a:ext cx="238362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/>
              </a:rPr>
              <a:t>Teaching</a:t>
            </a:r>
          </a:p>
          <a:p>
            <a:pPr algn="ctr"/>
            <a:r>
              <a:rPr lang="en-US" b="1">
                <a:cs typeface="Calibri"/>
              </a:rPr>
              <a:t>(Design/Facilitation)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6F663E-0A85-8BE1-1289-C6EAFD10E390}"/>
              </a:ext>
            </a:extLst>
          </p:cNvPr>
          <p:cNvSpPr txBox="1"/>
          <p:nvPr/>
        </p:nvSpPr>
        <p:spPr>
          <a:xfrm>
            <a:off x="9281159" y="213360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4FE76-FC5C-BD55-7CB7-FE8DEC23420C}"/>
              </a:ext>
            </a:extLst>
          </p:cNvPr>
          <p:cNvSpPr txBox="1"/>
          <p:nvPr/>
        </p:nvSpPr>
        <p:spPr>
          <a:xfrm>
            <a:off x="9058121" y="24053"/>
            <a:ext cx="211517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/>
              </a:rPr>
              <a:t>Cognitive </a:t>
            </a:r>
            <a:r>
              <a:rPr lang="en-US" b="1">
                <a:cs typeface="Calibri"/>
              </a:rPr>
              <a:t>(Meaning/Learning)</a:t>
            </a:r>
          </a:p>
        </p:txBody>
      </p:sp>
    </p:spTree>
    <p:extLst>
      <p:ext uri="{BB962C8B-B14F-4D97-AF65-F5344CB8AC3E}">
        <p14:creationId xmlns:p14="http://schemas.microsoft.com/office/powerpoint/2010/main" val="417922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3D532FA5-1515-BA5B-A714-C9CC61102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5386" y="0"/>
            <a:ext cx="6894471" cy="67402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0361DB2-C9CD-5F42-6A3D-8D0E1C1932B2}"/>
              </a:ext>
            </a:extLst>
          </p:cNvPr>
          <p:cNvGrpSpPr/>
          <p:nvPr/>
        </p:nvGrpSpPr>
        <p:grpSpPr>
          <a:xfrm>
            <a:off x="-118679" y="762607"/>
            <a:ext cx="4307147" cy="3891808"/>
            <a:chOff x="-118679" y="762607"/>
            <a:chExt cx="4307147" cy="389180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26B8AC4-63B9-6D4F-6F84-F71030C8D8CB}"/>
                </a:ext>
              </a:extLst>
            </p:cNvPr>
            <p:cNvSpPr/>
            <p:nvPr/>
          </p:nvSpPr>
          <p:spPr>
            <a:xfrm>
              <a:off x="113602" y="762607"/>
              <a:ext cx="4074866" cy="38918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D9D31A-FC07-2FFB-5967-E4FB6F953282}"/>
                </a:ext>
              </a:extLst>
            </p:cNvPr>
            <p:cNvSpPr txBox="1"/>
            <p:nvPr/>
          </p:nvSpPr>
          <p:spPr>
            <a:xfrm>
              <a:off x="-118679" y="2108294"/>
              <a:ext cx="20068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cs typeface="Calibri"/>
                </a:rPr>
                <a:t>Social</a:t>
              </a:r>
              <a:endParaRPr lang="en-US">
                <a:cs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B99AD3-F1D9-398C-62C7-71C3C6B67854}"/>
              </a:ext>
            </a:extLst>
          </p:cNvPr>
          <p:cNvGrpSpPr/>
          <p:nvPr/>
        </p:nvGrpSpPr>
        <p:grpSpPr>
          <a:xfrm>
            <a:off x="4048707" y="2339126"/>
            <a:ext cx="4175507" cy="4164978"/>
            <a:chOff x="4009865" y="2574154"/>
            <a:chExt cx="4175507" cy="41649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8ADCA4-EC83-F922-C5E9-AFD7E8BED78D}"/>
                </a:ext>
              </a:extLst>
            </p:cNvPr>
            <p:cNvSpPr/>
            <p:nvPr/>
          </p:nvSpPr>
          <p:spPr>
            <a:xfrm>
              <a:off x="4009865" y="2574154"/>
              <a:ext cx="4175507" cy="416497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ED9545-E80B-D88A-2195-ABE133F42E77}"/>
                </a:ext>
              </a:extLst>
            </p:cNvPr>
            <p:cNvSpPr txBox="1"/>
            <p:nvPr/>
          </p:nvSpPr>
          <p:spPr>
            <a:xfrm>
              <a:off x="5243513" y="5891155"/>
              <a:ext cx="1704974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cs typeface="Calibri"/>
                </a:rPr>
                <a:t>Teaching</a:t>
              </a:r>
              <a:endParaRPr lang="en-US" sz="2400" b="1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6F663E-0A85-8BE1-1289-C6EAFD10E390}"/>
              </a:ext>
            </a:extLst>
          </p:cNvPr>
          <p:cNvSpPr txBox="1"/>
          <p:nvPr/>
        </p:nvSpPr>
        <p:spPr>
          <a:xfrm>
            <a:off x="9281159" y="213360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977B99-1FB8-48C1-FCBE-9A55DC664D6A}"/>
              </a:ext>
            </a:extLst>
          </p:cNvPr>
          <p:cNvGrpSpPr/>
          <p:nvPr/>
        </p:nvGrpSpPr>
        <p:grpSpPr>
          <a:xfrm>
            <a:off x="8031474" y="766657"/>
            <a:ext cx="4072437" cy="3957417"/>
            <a:chOff x="8031474" y="766657"/>
            <a:chExt cx="4072437" cy="39574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BB7AC9-C9EC-0B32-5C9C-459A23B3D951}"/>
                </a:ext>
              </a:extLst>
            </p:cNvPr>
            <p:cNvSpPr/>
            <p:nvPr/>
          </p:nvSpPr>
          <p:spPr>
            <a:xfrm>
              <a:off x="8031474" y="766657"/>
              <a:ext cx="4072437" cy="395741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04FE76-FC5C-BD55-7CB7-FE8DEC23420C}"/>
                </a:ext>
              </a:extLst>
            </p:cNvPr>
            <p:cNvSpPr txBox="1"/>
            <p:nvPr/>
          </p:nvSpPr>
          <p:spPr>
            <a:xfrm>
              <a:off x="9979468" y="2046081"/>
              <a:ext cx="18056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cs typeface="Calibri"/>
                </a:rPr>
                <a:t>Cognitive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5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0.00532 L 0.23802 0.00532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532 L -0.24323 0.00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6C61D9-CCBB-C683-9624-F0671A78D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8" r="22597" b="625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47510-C46A-FC30-68D5-6D06B3CF1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Student Voices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895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E18FCFF-0B1B-817E-C498-D5141B2548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" r="-3" b="2023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56355B-322A-4725-D01E-C6DF8F2A1D21}"/>
              </a:ext>
            </a:extLst>
          </p:cNvPr>
          <p:cNvSpPr txBox="1"/>
          <p:nvPr/>
        </p:nvSpPr>
        <p:spPr>
          <a:xfrm>
            <a:off x="6978311" y="2434201"/>
            <a:ext cx="4375488" cy="3742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Establishing Presence Plan</a:t>
            </a:r>
            <a:endParaRPr lang="en-US" sz="28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Q &amp; A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12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43C98EC-686A-46AE-325B-D228D140E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4" y="-3615"/>
            <a:ext cx="12196187" cy="686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3B7B4-F87E-E762-A36C-9347E287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Wrap 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1C322-9C81-CA6F-AFF2-CE5808A8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Blog posts 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Demos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Coffee or the Cup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Sharing Sessions</a:t>
            </a:r>
          </a:p>
          <a:p>
            <a:r>
              <a:rPr lang="en-US">
                <a:ea typeface="+mn-lt"/>
                <a:cs typeface="+mn-lt"/>
              </a:rPr>
              <a:t>Website: FacultySupport.SPCollege.edu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Have an idea (or need one) for improving your course, but not sure where to start? Email us at IDEAS@SPCollege.edu</a:t>
            </a:r>
          </a:p>
          <a:p>
            <a:r>
              <a:rPr lang="en-US">
                <a:cs typeface="Calibri" panose="020F0502020204030204"/>
              </a:rPr>
              <a:t>IDEAS Event Feedback Form: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https://web.spcollege.edu/survey/34293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2" descr="Instructional Design Education and Support logo">
            <a:extLst>
              <a:ext uri="{FF2B5EF4-FFF2-40B4-BE49-F238E27FC236}">
                <a16:creationId xmlns:a16="http://schemas.microsoft.com/office/drawing/2014/main" id="{F7707DC7-518C-126D-A53A-77CA5F745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56" y="5147894"/>
            <a:ext cx="2287065" cy="1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D5F1FCDB-F5E6-6ADC-9EE8-351100099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239345"/>
              </p:ext>
            </p:extLst>
          </p:nvPr>
        </p:nvGraphicFramePr>
        <p:xfrm>
          <a:off x="5095726" y="770328"/>
          <a:ext cx="663443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479">
                  <a:extLst>
                    <a:ext uri="{9D8B030D-6E8A-4147-A177-3AD203B41FA5}">
                      <a16:colId xmlns:a16="http://schemas.microsoft.com/office/drawing/2014/main" val="3190401933"/>
                    </a:ext>
                  </a:extLst>
                </a:gridCol>
                <a:gridCol w="2211479">
                  <a:extLst>
                    <a:ext uri="{9D8B030D-6E8A-4147-A177-3AD203B41FA5}">
                      <a16:colId xmlns:a16="http://schemas.microsoft.com/office/drawing/2014/main" val="4141094060"/>
                    </a:ext>
                  </a:extLst>
                </a:gridCol>
                <a:gridCol w="2211479">
                  <a:extLst>
                    <a:ext uri="{9D8B030D-6E8A-4147-A177-3AD203B41FA5}">
                      <a16:colId xmlns:a16="http://schemas.microsoft.com/office/drawing/2014/main" val="3792571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Topic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Webinar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Coffee or the Cup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394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Establishing Presence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12/6/22 (Today!)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(combined)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40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Student Agency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1/24/23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1/31/23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98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Community-Building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2/21/23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2/28/23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67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Visual Appeal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3/21/23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3/28/23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17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Accessibility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4/18/23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4/25/23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48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63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A174-0D68-7351-7350-C67C4A547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40" y="1041400"/>
            <a:ext cx="10281920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/>
              <a:t>Bright IDEAS Webinar</a:t>
            </a:r>
            <a:br>
              <a:rPr lang="en-US" sz="5400"/>
            </a:br>
            <a:r>
              <a:rPr lang="en-US" sz="5400">
                <a:ea typeface="+mj-lt"/>
                <a:cs typeface="+mj-lt"/>
              </a:rPr>
              <a:t>Establishing Presence to Enhance the Educational Experience</a:t>
            </a:r>
            <a:endParaRPr lang="en-US" sz="5400">
              <a:cs typeface="Calibri Light"/>
            </a:endParaRPr>
          </a:p>
        </p:txBody>
      </p:sp>
      <p:pic>
        <p:nvPicPr>
          <p:cNvPr id="1026" name="Picture 2" descr="Instructional Design Education and Support logo">
            <a:extLst>
              <a:ext uri="{FF2B5EF4-FFF2-40B4-BE49-F238E27FC236}">
                <a16:creationId xmlns:a16="http://schemas.microsoft.com/office/drawing/2014/main" id="{B04385D5-47A2-EFB1-E10E-381888E78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34" y="3752763"/>
            <a:ext cx="38100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1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3B7B4-F87E-E762-A36C-9347E2871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Goals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1C322-9C81-CA6F-AFF2-CE5808A8C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Explain how faculty presence enhances students' educational experience.</a:t>
            </a:r>
          </a:p>
          <a:p>
            <a:r>
              <a:rPr lang="en-US" sz="2200">
                <a:cs typeface="Calibri"/>
              </a:rPr>
              <a:t>Identify strategies that establish presence.</a:t>
            </a:r>
          </a:p>
        </p:txBody>
      </p:sp>
      <p:pic>
        <p:nvPicPr>
          <p:cNvPr id="4" name="Picture 4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81C38BEE-A768-8A32-CBD0-E63D97403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44" r="1192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25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608BB-2955-5E63-524F-E5CC36B1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000">
                <a:cs typeface="Calibri Light"/>
              </a:rPr>
              <a:t>What is Presence?</a:t>
            </a:r>
            <a:endParaRPr lang="en-US" sz="5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07211E8-0306-2B2F-6F8C-3447764864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84" r="20291" b="1"/>
          <a:stretch/>
        </p:blipFill>
        <p:spPr>
          <a:xfrm>
            <a:off x="640446" y="640080"/>
            <a:ext cx="5439948" cy="5577840"/>
          </a:xfrm>
          <a:prstGeom prst="rect">
            <a:avLst/>
          </a:prstGeom>
        </p:spPr>
      </p:pic>
      <p:sp>
        <p:nvSpPr>
          <p:cNvPr id="27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3223F-AD29-F8B4-731E-AB91E653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The actions that the instructor takes to reduce the psychological distance that tends to happen in asynchronous online learning.</a:t>
            </a:r>
          </a:p>
          <a:p>
            <a:r>
              <a:rPr lang="en-US" sz="2200">
                <a:cs typeface="Calibri" panose="020F0502020204030204"/>
              </a:rPr>
              <a:t>Being present and relatable.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93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CC99B-D158-9FF8-11A9-45FE88D6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What's been your experience (with presence)?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1D01D-9EF0-1F4C-E3F3-687C809B4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cs typeface="Calibri"/>
              </a:rPr>
              <a:t>Think about a time when an instructor of yours really established presence in an </a:t>
            </a:r>
            <a:r>
              <a:rPr lang="en-US" sz="2000" b="1">
                <a:cs typeface="Calibri"/>
              </a:rPr>
              <a:t>asynchronous online course</a:t>
            </a:r>
            <a:r>
              <a:rPr lang="en-US" sz="2000">
                <a:cs typeface="Calibri"/>
              </a:rPr>
              <a:t>. What types of things did they do to make you feel important/valuable/connected?</a:t>
            </a:r>
          </a:p>
        </p:txBody>
      </p:sp>
      <p:grpSp>
        <p:nvGrpSpPr>
          <p:cNvPr id="29" name="Group 1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0" name="Isosceles Triangle 1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2195496-DBCA-C3FC-6223-C0E31DDD51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746" r="15301" b="-1"/>
          <a:stretch/>
        </p:blipFill>
        <p:spPr>
          <a:xfrm>
            <a:off x="6234368" y="1782981"/>
            <a:ext cx="4375115" cy="4361892"/>
          </a:xfrm>
          <a:prstGeom prst="rect">
            <a:avLst/>
          </a:prstGeom>
        </p:spPr>
      </p:pic>
      <p:grpSp>
        <p:nvGrpSpPr>
          <p:cNvPr id="32" name="Group 22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24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ABCD737-ABEE-EB2A-2DD0-1A6F63B256B7}"/>
              </a:ext>
            </a:extLst>
          </p:cNvPr>
          <p:cNvSpPr txBox="1"/>
          <p:nvPr/>
        </p:nvSpPr>
        <p:spPr>
          <a:xfrm>
            <a:off x="8154965" y="5944818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97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1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3B7B4-F87E-E762-A36C-9347E2871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Why is Establishing Presence Important?</a:t>
            </a:r>
            <a:endParaRPr lang="en-US" sz="3600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D351C322-9C81-CA6F-AFF2-CE5808A8C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552943"/>
            <a:ext cx="7818382" cy="45952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ea typeface="+mn-lt"/>
                <a:cs typeface="+mn-lt"/>
              </a:rPr>
              <a:t>Fosters a productive learning environment, and important for student success</a:t>
            </a:r>
            <a:endParaRPr lang="en-US" sz="2400">
              <a:cs typeface="Calibri"/>
            </a:endParaRPr>
          </a:p>
          <a:p>
            <a:r>
              <a:rPr lang="en-US" sz="2400">
                <a:ea typeface="+mn-lt"/>
                <a:cs typeface="+mn-lt"/>
              </a:rPr>
              <a:t>Facilitates cooperation and commitment among students and for achieving student goals</a:t>
            </a:r>
          </a:p>
          <a:p>
            <a:r>
              <a:rPr lang="en-US" sz="2400">
                <a:ea typeface="+mn-lt"/>
                <a:cs typeface="+mn-lt"/>
              </a:rPr>
              <a:t>Encourages exploration of concepts in depth, enhanced learning experience, increased confidence, participation, satisfaction, and greater sense of achievement</a:t>
            </a:r>
            <a:endParaRPr lang="en-US" sz="2400">
              <a:cs typeface="Calibri"/>
            </a:endParaRPr>
          </a:p>
        </p:txBody>
      </p:sp>
      <p:grpSp>
        <p:nvGrpSpPr>
          <p:cNvPr id="71" name="Group 2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2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" name="Picture 10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724320E-7480-6682-E397-0F37435B8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608" y="2385203"/>
            <a:ext cx="3749615" cy="25189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F63696-1C95-9576-BEEB-DB41854D9A3C}"/>
              </a:ext>
            </a:extLst>
          </p:cNvPr>
          <p:cNvSpPr txBox="1"/>
          <p:nvPr/>
        </p:nvSpPr>
        <p:spPr>
          <a:xfrm>
            <a:off x="5923472" y="6326036"/>
            <a:ext cx="6096000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(Cunningham, 2015; Kelly</a:t>
            </a:r>
            <a:r>
              <a:rPr lang="en-US">
                <a:ea typeface="+mn-lt"/>
                <a:cs typeface="+mn-lt"/>
              </a:rPr>
              <a:t>, 2008; Reupert, </a:t>
            </a:r>
            <a:r>
              <a:rPr lang="en-US" err="1">
                <a:ea typeface="+mn-lt"/>
                <a:cs typeface="+mn-lt"/>
              </a:rPr>
              <a:t>Maybery</a:t>
            </a:r>
            <a:r>
              <a:rPr lang="en-US">
                <a:ea typeface="+mn-lt"/>
                <a:cs typeface="+mn-lt"/>
              </a:rPr>
              <a:t> et al., 2009)</a:t>
            </a:r>
            <a:endParaRPr lang="en-US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891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1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3B7B4-F87E-E762-A36C-9347E2871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Why is Establishing Presence Important?</a:t>
            </a:r>
            <a:endParaRPr lang="en-US" sz="3600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D351C322-9C81-CA6F-AFF2-CE5808A8C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552943"/>
            <a:ext cx="7818382" cy="45952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ea typeface="+mn-lt"/>
                <a:cs typeface="+mn-lt"/>
              </a:rPr>
              <a:t>Students:</a:t>
            </a:r>
            <a:endParaRPr lang="en-US" sz="2400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Consider instructors' actions as caring for them as learners</a:t>
            </a:r>
          </a:p>
          <a:p>
            <a:pPr lvl="1"/>
            <a:r>
              <a:rPr lang="en-US">
                <a:ea typeface="+mn-lt"/>
                <a:cs typeface="+mn-lt"/>
              </a:rPr>
              <a:t>Feel higher satisfaction with the instructor's attitude </a:t>
            </a:r>
          </a:p>
          <a:p>
            <a:pPr lvl="1"/>
            <a:r>
              <a:rPr lang="en-US">
                <a:ea typeface="+mn-lt"/>
                <a:cs typeface="+mn-lt"/>
              </a:rPr>
              <a:t>More motivated, focused, and less stressed</a:t>
            </a:r>
          </a:p>
          <a:p>
            <a:pPr lvl="1"/>
            <a:r>
              <a:rPr lang="en-US">
                <a:ea typeface="+mn-lt"/>
                <a:cs typeface="+mn-lt"/>
              </a:rPr>
              <a:t>Report higher course satisfaction</a:t>
            </a:r>
          </a:p>
        </p:txBody>
      </p:sp>
      <p:grpSp>
        <p:nvGrpSpPr>
          <p:cNvPr id="71" name="Group 2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2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" name="Picture 10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724320E-7480-6682-E397-0F37435B8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608" y="2385203"/>
            <a:ext cx="3749615" cy="2518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F100FF-A849-0837-1461-03191CA2F642}"/>
              </a:ext>
            </a:extLst>
          </p:cNvPr>
          <p:cNvSpPr txBox="1"/>
          <p:nvPr/>
        </p:nvSpPr>
        <p:spPr>
          <a:xfrm>
            <a:off x="5923472" y="6326036"/>
            <a:ext cx="6096000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(Cunningham, 2015; Kelly</a:t>
            </a:r>
            <a:r>
              <a:rPr lang="en-US">
                <a:ea typeface="+mn-lt"/>
                <a:cs typeface="+mn-lt"/>
              </a:rPr>
              <a:t>, 2008; Reupert, </a:t>
            </a:r>
            <a:r>
              <a:rPr lang="en-US" err="1">
                <a:ea typeface="+mn-lt"/>
                <a:cs typeface="+mn-lt"/>
              </a:rPr>
              <a:t>Maybery</a:t>
            </a:r>
            <a:r>
              <a:rPr lang="en-US">
                <a:ea typeface="+mn-lt"/>
                <a:cs typeface="+mn-lt"/>
              </a:rPr>
              <a:t> et al., 2009)</a:t>
            </a:r>
            <a:endParaRPr lang="en-US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66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9" name="Rectangle 53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3B7B4-F87E-E762-A36C-9347E2871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3800">
                <a:cs typeface="Calibri Light"/>
              </a:rPr>
              <a:t>Why is it important to me as the Instructor?</a:t>
            </a:r>
            <a:endParaRPr lang="en-US" sz="3800"/>
          </a:p>
        </p:txBody>
      </p:sp>
      <p:pic>
        <p:nvPicPr>
          <p:cNvPr id="5" name="Picture 4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58D36916-A8E3-B014-D69A-100B3F9218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r="9545" b="2"/>
          <a:stretch/>
        </p:blipFill>
        <p:spPr>
          <a:xfrm>
            <a:off x="630936" y="822496"/>
            <a:ext cx="5841013" cy="5577840"/>
          </a:xfrm>
          <a:prstGeom prst="rect">
            <a:avLst/>
          </a:prstGeom>
        </p:spPr>
      </p:pic>
      <p:sp>
        <p:nvSpPr>
          <p:cNvPr id="54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8D027C-7227-2200-D2C4-AFA233098C73}"/>
              </a:ext>
            </a:extLst>
          </p:cNvPr>
          <p:cNvSpPr/>
          <p:nvPr/>
        </p:nvSpPr>
        <p:spPr>
          <a:xfrm>
            <a:off x="6739128" y="2672914"/>
            <a:ext cx="4818888" cy="78695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Classroom">
            <a:extLst>
              <a:ext uri="{FF2B5EF4-FFF2-40B4-BE49-F238E27FC236}">
                <a16:creationId xmlns:a16="http://schemas.microsoft.com/office/drawing/2014/main" id="{5B3A2E39-4CE7-DF7A-725E-1F92982A35EE}"/>
              </a:ext>
            </a:extLst>
          </p:cNvPr>
          <p:cNvSpPr/>
          <p:nvPr/>
        </p:nvSpPr>
        <p:spPr>
          <a:xfrm>
            <a:off x="6977181" y="2850117"/>
            <a:ext cx="433247" cy="43282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9946B7-BBE1-EE30-0A88-CF45A9D971D1}"/>
              </a:ext>
            </a:extLst>
          </p:cNvPr>
          <p:cNvSpPr/>
          <p:nvPr/>
        </p:nvSpPr>
        <p:spPr>
          <a:xfrm>
            <a:off x="6739128" y="3890843"/>
            <a:ext cx="4818888" cy="78638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 descr="Light Bulb and Gear">
            <a:extLst>
              <a:ext uri="{FF2B5EF4-FFF2-40B4-BE49-F238E27FC236}">
                <a16:creationId xmlns:a16="http://schemas.microsoft.com/office/drawing/2014/main" id="{6EA3D730-CB76-092A-7017-E16C84E854E2}"/>
              </a:ext>
            </a:extLst>
          </p:cNvPr>
          <p:cNvSpPr/>
          <p:nvPr/>
        </p:nvSpPr>
        <p:spPr>
          <a:xfrm>
            <a:off x="6977181" y="4097627"/>
            <a:ext cx="433247" cy="432824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2B77C66-EF64-7D8B-3728-8ADDAC22A5CA}"/>
              </a:ext>
            </a:extLst>
          </p:cNvPr>
          <p:cNvSpPr/>
          <p:nvPr/>
        </p:nvSpPr>
        <p:spPr>
          <a:xfrm>
            <a:off x="7888621" y="2520267"/>
            <a:ext cx="3816077" cy="1047908"/>
          </a:xfrm>
          <a:custGeom>
            <a:avLst/>
            <a:gdLst>
              <a:gd name="connsiteX0" fmla="*/ 0 w 3816077"/>
              <a:gd name="connsiteY0" fmla="*/ 0 h 1047908"/>
              <a:gd name="connsiteX1" fmla="*/ 3816077 w 3816077"/>
              <a:gd name="connsiteY1" fmla="*/ 0 h 1047908"/>
              <a:gd name="connsiteX2" fmla="*/ 3816077 w 3816077"/>
              <a:gd name="connsiteY2" fmla="*/ 1047908 h 1047908"/>
              <a:gd name="connsiteX3" fmla="*/ 0 w 3816077"/>
              <a:gd name="connsiteY3" fmla="*/ 1047908 h 1047908"/>
              <a:gd name="connsiteX4" fmla="*/ 0 w 3816077"/>
              <a:gd name="connsiteY4" fmla="*/ 0 h 10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077" h="1047908">
                <a:moveTo>
                  <a:pt x="0" y="0"/>
                </a:moveTo>
                <a:lnTo>
                  <a:pt x="3816077" y="0"/>
                </a:lnTo>
                <a:lnTo>
                  <a:pt x="3816077" y="1047908"/>
                </a:lnTo>
                <a:lnTo>
                  <a:pt x="0" y="10479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904" tIns="110904" rIns="110904" bIns="110904" numCol="1" spcCol="1270" anchor="ctr" anchorCtr="0">
            <a:no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/>
              <a:t>ENSURES YOU ARE </a:t>
            </a:r>
            <a:r>
              <a:rPr lang="en-US" sz="2000" b="1" kern="1200">
                <a:solidFill>
                  <a:srgbClr val="FF0000"/>
                </a:solidFill>
              </a:rPr>
              <a:t>PREPARED</a:t>
            </a:r>
            <a:endParaRPr lang="en-US" sz="2000" kern="120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6F2FBB5-0BDF-5CD6-873C-4B91C18E3D01}"/>
              </a:ext>
            </a:extLst>
          </p:cNvPr>
          <p:cNvSpPr/>
          <p:nvPr/>
        </p:nvSpPr>
        <p:spPr>
          <a:xfrm>
            <a:off x="6739128" y="5168072"/>
            <a:ext cx="4818888" cy="78695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 descr="Sunglasses face outline with solid fill">
            <a:extLst>
              <a:ext uri="{FF2B5EF4-FFF2-40B4-BE49-F238E27FC236}">
                <a16:creationId xmlns:a16="http://schemas.microsoft.com/office/drawing/2014/main" id="{76A59324-34D5-F28D-AA70-63B88F0351F7}"/>
              </a:ext>
            </a:extLst>
          </p:cNvPr>
          <p:cNvSpPr/>
          <p:nvPr/>
        </p:nvSpPr>
        <p:spPr>
          <a:xfrm>
            <a:off x="6977181" y="5345136"/>
            <a:ext cx="433247" cy="432824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420122A-C5FD-2E13-5534-6CCF3B8C5BED}"/>
              </a:ext>
            </a:extLst>
          </p:cNvPr>
          <p:cNvSpPr/>
          <p:nvPr/>
        </p:nvSpPr>
        <p:spPr>
          <a:xfrm>
            <a:off x="7875239" y="3760081"/>
            <a:ext cx="3764838" cy="1047908"/>
          </a:xfrm>
          <a:custGeom>
            <a:avLst/>
            <a:gdLst>
              <a:gd name="connsiteX0" fmla="*/ 0 w 3764838"/>
              <a:gd name="connsiteY0" fmla="*/ 0 h 1047908"/>
              <a:gd name="connsiteX1" fmla="*/ 3764838 w 3764838"/>
              <a:gd name="connsiteY1" fmla="*/ 0 h 1047908"/>
              <a:gd name="connsiteX2" fmla="*/ 3764838 w 3764838"/>
              <a:gd name="connsiteY2" fmla="*/ 1047908 h 1047908"/>
              <a:gd name="connsiteX3" fmla="*/ 0 w 3764838"/>
              <a:gd name="connsiteY3" fmla="*/ 1047908 h 1047908"/>
              <a:gd name="connsiteX4" fmla="*/ 0 w 3764838"/>
              <a:gd name="connsiteY4" fmla="*/ 0 h 10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4838" h="1047908">
                <a:moveTo>
                  <a:pt x="0" y="0"/>
                </a:moveTo>
                <a:lnTo>
                  <a:pt x="3764838" y="0"/>
                </a:lnTo>
                <a:lnTo>
                  <a:pt x="3764838" y="1047908"/>
                </a:lnTo>
                <a:lnTo>
                  <a:pt x="0" y="10479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904" tIns="110904" rIns="110904" bIns="110904" numCol="1" spcCol="1270" anchor="ctr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/>
              <a:t>BUILDS </a:t>
            </a:r>
            <a:r>
              <a:rPr lang="en-US" sz="2000" b="1" kern="1200">
                <a:solidFill>
                  <a:srgbClr val="FF0000"/>
                </a:solidFill>
              </a:rPr>
              <a:t>AWARENESS </a:t>
            </a:r>
            <a:endParaRPr lang="en-US" sz="2000" kern="1200">
              <a:solidFill>
                <a:srgbClr val="FF0000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652A1B-1473-9A58-9D33-A45206D14CAD}"/>
              </a:ext>
            </a:extLst>
          </p:cNvPr>
          <p:cNvSpPr/>
          <p:nvPr/>
        </p:nvSpPr>
        <p:spPr>
          <a:xfrm>
            <a:off x="7601803" y="5037594"/>
            <a:ext cx="3764838" cy="1047908"/>
          </a:xfrm>
          <a:custGeom>
            <a:avLst/>
            <a:gdLst>
              <a:gd name="connsiteX0" fmla="*/ 0 w 3764838"/>
              <a:gd name="connsiteY0" fmla="*/ 0 h 1047908"/>
              <a:gd name="connsiteX1" fmla="*/ 3764838 w 3764838"/>
              <a:gd name="connsiteY1" fmla="*/ 0 h 1047908"/>
              <a:gd name="connsiteX2" fmla="*/ 3764838 w 3764838"/>
              <a:gd name="connsiteY2" fmla="*/ 1047908 h 1047908"/>
              <a:gd name="connsiteX3" fmla="*/ 0 w 3764838"/>
              <a:gd name="connsiteY3" fmla="*/ 1047908 h 1047908"/>
              <a:gd name="connsiteX4" fmla="*/ 0 w 3764838"/>
              <a:gd name="connsiteY4" fmla="*/ 0 h 10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4838" h="1047908">
                <a:moveTo>
                  <a:pt x="0" y="0"/>
                </a:moveTo>
                <a:lnTo>
                  <a:pt x="3764838" y="0"/>
                </a:lnTo>
                <a:lnTo>
                  <a:pt x="3764838" y="1047908"/>
                </a:lnTo>
                <a:lnTo>
                  <a:pt x="0" y="10479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904" tIns="110904" rIns="110904" bIns="110904" numCol="1" spcCol="1270" anchor="ctr" anchorCtr="0">
            <a:noAutofit/>
          </a:bodyPr>
          <a:lstStyle/>
          <a:p>
            <a:pPr marL="0" lvl="0" indent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/>
              <a:t>MAKES YOUR LIFE </a:t>
            </a:r>
            <a:r>
              <a:rPr lang="en-US" sz="2000" b="1" kern="1200">
                <a:solidFill>
                  <a:srgbClr val="FF0000"/>
                </a:solidFill>
              </a:rPr>
              <a:t>EASIER!!!!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07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B7B4-F87E-E762-A36C-9347E287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Faculty Voice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A8CD0E9-D0EA-E1B5-7045-8DB2E5157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94" y="1577001"/>
            <a:ext cx="8678778" cy="4853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9239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e91db2-a967-4d1a-84af-f6dcdf603743">
      <Terms xmlns="http://schemas.microsoft.com/office/infopath/2007/PartnerControls"/>
    </lcf76f155ced4ddcb4097134ff3c332f>
    <TaxCatchAll xmlns="9f8f1155-65e4-42a8-962d-d087e866f45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C4EEA84316404184D4B6E300C139CD" ma:contentTypeVersion="15" ma:contentTypeDescription="Create a new document." ma:contentTypeScope="" ma:versionID="29d740d0eaa25e3b68e7c4c38803905e">
  <xsd:schema xmlns:xsd="http://www.w3.org/2001/XMLSchema" xmlns:xs="http://www.w3.org/2001/XMLSchema" xmlns:p="http://schemas.microsoft.com/office/2006/metadata/properties" xmlns:ns2="b3e91db2-a967-4d1a-84af-f6dcdf603743" xmlns:ns3="9f8f1155-65e4-42a8-962d-d087e866f454" targetNamespace="http://schemas.microsoft.com/office/2006/metadata/properties" ma:root="true" ma:fieldsID="bda4977bdb8023ba73d53210c6bba73a" ns2:_="" ns3:_="">
    <xsd:import namespace="b3e91db2-a967-4d1a-84af-f6dcdf603743"/>
    <xsd:import namespace="9f8f1155-65e4-42a8-962d-d087e866f4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91db2-a967-4d1a-84af-f6dcdf603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f0892b4-699d-4da8-ac3b-650b213063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f1155-65e4-42a8-962d-d087e866f4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b53b72f-d9c3-4d51-a981-c615db93beb4}" ma:internalName="TaxCatchAll" ma:showField="CatchAllData" ma:web="9f8f1155-65e4-42a8-962d-d087e866f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A3386B-59CA-41C2-98FF-28CD86F4FB14}">
  <ds:schemaRefs>
    <ds:schemaRef ds:uri="9f8f1155-65e4-42a8-962d-d087e866f454"/>
    <ds:schemaRef ds:uri="b3e91db2-a967-4d1a-84af-f6dcdf603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B91C7E-3F1E-43AB-B231-7F86734728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F92E14-22D0-468F-BB82-7AF8D205385C}">
  <ds:schemaRefs>
    <ds:schemaRef ds:uri="9f8f1155-65e4-42a8-962d-d087e866f454"/>
    <ds:schemaRef ds:uri="b3e91db2-a967-4d1a-84af-f6dcdf6037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Template PresentationGO Dark</vt:lpstr>
      <vt:lpstr>Template PresentationGO</vt:lpstr>
      <vt:lpstr>PowerPoint Presentation</vt:lpstr>
      <vt:lpstr>Bright IDEAS Webinar Establishing Presence to Enhance the Educational Experience</vt:lpstr>
      <vt:lpstr>Goals</vt:lpstr>
      <vt:lpstr>What is Presence?</vt:lpstr>
      <vt:lpstr>What's been your experience (with presence)?</vt:lpstr>
      <vt:lpstr>Why is Establishing Presence Important?</vt:lpstr>
      <vt:lpstr>Why is Establishing Presence Important?</vt:lpstr>
      <vt:lpstr>Why is it important to me as the Instructor?</vt:lpstr>
      <vt:lpstr>Faculty Voice</vt:lpstr>
      <vt:lpstr>Community of Inquiry</vt:lpstr>
      <vt:lpstr>PowerPoint Presentation</vt:lpstr>
      <vt:lpstr>PowerPoint Presentation</vt:lpstr>
      <vt:lpstr>Student Voices</vt:lpstr>
      <vt:lpstr>PowerPoint Presentation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2013-07-15T20:26:40Z</dcterms:created>
  <dcterms:modified xsi:type="dcterms:W3CDTF">2022-12-06T22:09:12Z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0x01010074C4EEA84316404184D4B6E300C139CD</vt:lpwstr>
  </property>
  <property fmtid="{D5CDD505-2E9C-101B-9397-08002B2CF9AE}" pid="3" name="MediaServiceImageTags">
    <vt:lpwstr/>
  </property>
  <property fmtid="{D5CDD505-2E9C-101B-9397-08002B2CF9AE}" pid="4" name="ArticulateGUID">
    <vt:lpwstr>81D1E64D-3F5E-457A-967C-757665788520</vt:lpwstr>
  </property>
  <property fmtid="{D5CDD505-2E9C-101B-9397-08002B2CF9AE}" pid="5" name="ArticulatePath">
    <vt:lpwstr>https://spcollegeedu.sharepoint.com/sites/IDS/Shared Documents/Course, Workshop, LSeries Development/Learning Series/December 2022/December 2022 Webinar Establishing Presence</vt:lpwstr>
  </property>
</Properties>
</file>